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34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1" r:id="rId25"/>
    <p:sldId id="278" r:id="rId26"/>
    <p:sldId id="279" r:id="rId27"/>
    <p:sldId id="280" r:id="rId28"/>
    <p:sldId id="282" r:id="rId29"/>
    <p:sldId id="283" r:id="rId30"/>
    <p:sldId id="284" r:id="rId31"/>
    <p:sldId id="285" r:id="rId32"/>
    <p:sldId id="287" r:id="rId3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548" autoAdjust="0"/>
  </p:normalViewPr>
  <p:slideViewPr>
    <p:cSldViewPr>
      <p:cViewPr>
        <p:scale>
          <a:sx n="60" d="100"/>
          <a:sy n="60" d="100"/>
        </p:scale>
        <p:origin x="1460" y="1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7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11/26/2017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54865"/>
            <a:ext cx="987638" cy="10851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11/26/2017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5719" y="18288"/>
            <a:ext cx="905256" cy="1065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925311" y="0"/>
            <a:ext cx="3204972" cy="1083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143000" y="1901951"/>
            <a:ext cx="841248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471415" y="2093976"/>
            <a:ext cx="1865376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7626095" y="2350007"/>
            <a:ext cx="736092" cy="3200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143000" y="3035807"/>
            <a:ext cx="7365492" cy="12070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0" y="4407408"/>
            <a:ext cx="9130284" cy="2432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914400" y="1030986"/>
            <a:ext cx="5029200" cy="0"/>
          </a:xfrm>
          <a:custGeom>
            <a:avLst/>
            <a:gdLst/>
            <a:ahLst/>
            <a:cxnLst/>
            <a:rect l="l" t="t" r="r" b="b"/>
            <a:pathLst>
              <a:path w="5029200">
                <a:moveTo>
                  <a:pt x="0" y="0"/>
                </a:moveTo>
                <a:lnTo>
                  <a:pt x="5029200" y="0"/>
                </a:lnTo>
              </a:path>
            </a:pathLst>
          </a:custGeom>
          <a:ln w="59436">
            <a:solidFill>
              <a:srgbClr val="1818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6510528" y="2656332"/>
            <a:ext cx="1133855" cy="0"/>
          </a:xfrm>
          <a:custGeom>
            <a:avLst/>
            <a:gdLst/>
            <a:ahLst/>
            <a:cxnLst/>
            <a:rect l="l" t="t" r="r" b="b"/>
            <a:pathLst>
              <a:path w="1133855">
                <a:moveTo>
                  <a:pt x="0" y="0"/>
                </a:moveTo>
                <a:lnTo>
                  <a:pt x="1133855" y="0"/>
                </a:lnTo>
              </a:path>
            </a:pathLst>
          </a:custGeom>
          <a:ln w="18288">
            <a:solidFill>
              <a:srgbClr val="2B380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965960" y="2418588"/>
            <a:ext cx="2523743" cy="0"/>
          </a:xfrm>
          <a:custGeom>
            <a:avLst/>
            <a:gdLst/>
            <a:ahLst/>
            <a:cxnLst/>
            <a:rect l="l" t="t" r="r" b="b"/>
            <a:pathLst>
              <a:path w="2523743">
                <a:moveTo>
                  <a:pt x="0" y="0"/>
                </a:moveTo>
                <a:lnTo>
                  <a:pt x="2523743" y="0"/>
                </a:lnTo>
              </a:path>
            </a:pathLst>
          </a:custGeom>
          <a:ln w="18288">
            <a:solidFill>
              <a:srgbClr val="0F2F0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11/26/2017</a:t>
            </a:fld>
            <a:endParaRPr lang="en-US" smtClean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11/26/2017</a:t>
            </a:fld>
            <a:endParaRPr lang="en-US" smtClean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11/26/2017</a:t>
            </a:fld>
            <a:endParaRPr lang="en-US" smtClean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399" cy="1022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8347" y="1936"/>
            <a:ext cx="7747304" cy="97694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6851" y="1338326"/>
            <a:ext cx="7770297" cy="180143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11/26/2017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jpe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5" Type="http://schemas.openxmlformats.org/officeDocument/2006/relationships/image" Target="../media/image23.jpg"/><Relationship Id="rId10" Type="http://schemas.openxmlformats.org/officeDocument/2006/relationships/image" Target="../media/image28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93" y="-76200"/>
            <a:ext cx="9156986" cy="68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4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5816" rIns="0" bIns="0" rtlCol="0">
            <a:noAutofit/>
          </a:bodyPr>
          <a:lstStyle/>
          <a:p>
            <a:pPr marL="307340">
              <a:lnSpc>
                <a:spcPct val="100000"/>
              </a:lnSpc>
            </a:pPr>
            <a:r>
              <a:rPr sz="2400" b="1" dirty="0" smtClean="0">
                <a:latin typeface="Verdana"/>
                <a:cs typeface="Verdana"/>
              </a:rPr>
              <a:t>ANALOG-TO-ANAL</a:t>
            </a:r>
            <a:r>
              <a:rPr sz="2400" b="1" spc="-10" dirty="0" smtClean="0">
                <a:latin typeface="Verdana"/>
                <a:cs typeface="Verdana"/>
              </a:rPr>
              <a:t>O</a:t>
            </a:r>
            <a:r>
              <a:rPr sz="2400" b="1" spc="0" dirty="0" smtClean="0">
                <a:latin typeface="Verdana"/>
                <a:cs typeface="Verdana"/>
              </a:rPr>
              <a:t>G</a:t>
            </a:r>
            <a:r>
              <a:rPr sz="2400" b="1" spc="-10" dirty="0" smtClean="0">
                <a:latin typeface="Verdana"/>
                <a:cs typeface="Verdana"/>
              </a:rPr>
              <a:t> </a:t>
            </a:r>
            <a:r>
              <a:rPr sz="2400" b="1" spc="-5" dirty="0" smtClean="0">
                <a:latin typeface="Verdana"/>
                <a:cs typeface="Verdana"/>
              </a:rPr>
              <a:t>C</a:t>
            </a:r>
            <a:r>
              <a:rPr sz="2400" b="1" spc="0" dirty="0" smtClean="0">
                <a:latin typeface="Verdana"/>
                <a:cs typeface="Verdana"/>
              </a:rPr>
              <a:t>ON</a:t>
            </a:r>
            <a:r>
              <a:rPr sz="2400" b="1" spc="-5" dirty="0" smtClean="0">
                <a:latin typeface="Verdana"/>
                <a:cs typeface="Verdana"/>
              </a:rPr>
              <a:t>VE</a:t>
            </a:r>
            <a:r>
              <a:rPr sz="2400" b="1" spc="0" dirty="0" smtClean="0">
                <a:latin typeface="Verdana"/>
                <a:cs typeface="Verdana"/>
              </a:rPr>
              <a:t>RS</a:t>
            </a:r>
            <a:r>
              <a:rPr sz="2400" b="1" spc="-5" dirty="0" smtClean="0">
                <a:latin typeface="Verdana"/>
                <a:cs typeface="Verdana"/>
              </a:rPr>
              <a:t>I</a:t>
            </a:r>
            <a:r>
              <a:rPr sz="2400" b="1" spc="0" dirty="0" smtClean="0">
                <a:latin typeface="Verdana"/>
                <a:cs typeface="Verdana"/>
              </a:rPr>
              <a:t>ON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1262126"/>
            <a:ext cx="8462010" cy="17957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4965" marR="12700" indent="-342900">
              <a:lnSpc>
                <a:spcPct val="100000"/>
              </a:lnSpc>
            </a:pPr>
            <a:r>
              <a:rPr sz="2800" spc="-5" dirty="0" smtClean="0">
                <a:solidFill>
                  <a:srgbClr val="6699FF"/>
                </a:solidFill>
                <a:latin typeface="Wingdings"/>
                <a:cs typeface="Wingdings"/>
              </a:rPr>
              <a:t></a:t>
            </a:r>
            <a:r>
              <a:rPr sz="2800" spc="0" dirty="0" smtClean="0">
                <a:latin typeface="Verdana"/>
                <a:cs typeface="Verdana"/>
              </a:rPr>
              <a:t>It</a:t>
            </a:r>
            <a:r>
              <a:rPr sz="2800" spc="-10" dirty="0" smtClean="0">
                <a:latin typeface="Verdana"/>
                <a:cs typeface="Verdana"/>
              </a:rPr>
              <a:t> i</a:t>
            </a:r>
            <a:r>
              <a:rPr sz="2800" spc="0" dirty="0" smtClean="0">
                <a:latin typeface="Verdana"/>
                <a:cs typeface="Verdana"/>
              </a:rPr>
              <a:t>s the</a:t>
            </a:r>
            <a:r>
              <a:rPr sz="2800" spc="-10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re</a:t>
            </a:r>
            <a:r>
              <a:rPr sz="2800" spc="0" dirty="0" smtClean="0">
                <a:latin typeface="Verdana"/>
                <a:cs typeface="Verdana"/>
              </a:rPr>
              <a:t>p</a:t>
            </a:r>
            <a:r>
              <a:rPr sz="2800" spc="-5" dirty="0" smtClean="0">
                <a:latin typeface="Verdana"/>
                <a:cs typeface="Verdana"/>
              </a:rPr>
              <a:t>rese</a:t>
            </a:r>
            <a:r>
              <a:rPr sz="2800" spc="0" dirty="0" smtClean="0">
                <a:latin typeface="Verdana"/>
                <a:cs typeface="Verdana"/>
              </a:rPr>
              <a:t>nt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t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-5" dirty="0" smtClean="0">
                <a:latin typeface="Verdana"/>
                <a:cs typeface="Verdana"/>
              </a:rPr>
              <a:t>o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o</a:t>
            </a:r>
            <a:r>
              <a:rPr sz="2800" spc="0" dirty="0" smtClean="0">
                <a:latin typeface="Verdana"/>
                <a:cs typeface="Verdana"/>
              </a:rPr>
              <a:t>f</a:t>
            </a:r>
            <a:r>
              <a:rPr sz="2800" spc="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-10" dirty="0" smtClean="0">
                <a:latin typeface="Verdana"/>
                <a:cs typeface="Verdana"/>
              </a:rPr>
              <a:t>l</a:t>
            </a:r>
            <a:r>
              <a:rPr sz="2800" spc="-5" dirty="0" smtClean="0">
                <a:latin typeface="Verdana"/>
                <a:cs typeface="Verdana"/>
              </a:rPr>
              <a:t>o</a:t>
            </a:r>
            <a:r>
              <a:rPr sz="2800" spc="0" dirty="0" smtClean="0">
                <a:latin typeface="Verdana"/>
                <a:cs typeface="Verdana"/>
              </a:rPr>
              <a:t>g</a:t>
            </a:r>
            <a:r>
              <a:rPr sz="2800" spc="20" dirty="0" smtClean="0">
                <a:latin typeface="Verdana"/>
                <a:cs typeface="Verdana"/>
              </a:rPr>
              <a:t> 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-5" dirty="0" smtClean="0">
                <a:latin typeface="Verdana"/>
                <a:cs typeface="Verdana"/>
              </a:rPr>
              <a:t>forma</a:t>
            </a:r>
            <a:r>
              <a:rPr sz="2800" spc="0" dirty="0" smtClean="0">
                <a:latin typeface="Verdana"/>
                <a:cs typeface="Verdana"/>
              </a:rPr>
              <a:t>t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-5" dirty="0" smtClean="0">
                <a:latin typeface="Verdana"/>
                <a:cs typeface="Verdana"/>
              </a:rPr>
              <a:t>on </a:t>
            </a:r>
            <a:r>
              <a:rPr sz="2800" spc="0" dirty="0" smtClean="0">
                <a:latin typeface="Verdana"/>
                <a:cs typeface="Verdana"/>
              </a:rPr>
              <a:t>by</a:t>
            </a:r>
            <a:r>
              <a:rPr sz="2800" spc="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10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-10" dirty="0" smtClean="0">
                <a:latin typeface="Verdana"/>
                <a:cs typeface="Verdana"/>
              </a:rPr>
              <a:t>l</a:t>
            </a:r>
            <a:r>
              <a:rPr sz="2800" spc="-5" dirty="0" smtClean="0">
                <a:latin typeface="Verdana"/>
                <a:cs typeface="Verdana"/>
              </a:rPr>
              <a:t>o</a:t>
            </a:r>
            <a:r>
              <a:rPr sz="2800" spc="0" dirty="0" smtClean="0">
                <a:latin typeface="Verdana"/>
                <a:cs typeface="Verdana"/>
              </a:rPr>
              <a:t>g</a:t>
            </a:r>
            <a:r>
              <a:rPr sz="2800" spc="1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s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gn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-10" dirty="0" smtClean="0">
                <a:latin typeface="Verdana"/>
                <a:cs typeface="Verdana"/>
              </a:rPr>
              <a:t>l.</a:t>
            </a:r>
            <a:endParaRPr sz="2800">
              <a:latin typeface="Verdana"/>
              <a:cs typeface="Verdana"/>
            </a:endParaRPr>
          </a:p>
          <a:p>
            <a:pPr>
              <a:lnSpc>
                <a:spcPts val="650"/>
              </a:lnSpc>
              <a:spcBef>
                <a:spcPts val="22"/>
              </a:spcBef>
            </a:pPr>
            <a:endParaRPr sz="650"/>
          </a:p>
          <a:p>
            <a:pPr marL="355600" marR="39370" indent="-343535">
              <a:lnSpc>
                <a:spcPct val="100000"/>
              </a:lnSpc>
            </a:pPr>
            <a:r>
              <a:rPr sz="2800" spc="-5" dirty="0" smtClean="0">
                <a:solidFill>
                  <a:srgbClr val="6699FF"/>
                </a:solidFill>
                <a:latin typeface="Wingdings"/>
                <a:cs typeface="Wingdings"/>
              </a:rPr>
              <a:t>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-10" dirty="0" smtClean="0">
                <a:latin typeface="Verdana"/>
                <a:cs typeface="Verdana"/>
              </a:rPr>
              <a:t>l</a:t>
            </a:r>
            <a:r>
              <a:rPr sz="2800" spc="-5" dirty="0" smtClean="0">
                <a:latin typeface="Verdana"/>
                <a:cs typeface="Verdana"/>
              </a:rPr>
              <a:t>o</a:t>
            </a:r>
            <a:r>
              <a:rPr sz="2800" spc="0" dirty="0" smtClean="0">
                <a:latin typeface="Verdana"/>
                <a:cs typeface="Verdana"/>
              </a:rPr>
              <a:t>g</a:t>
            </a:r>
            <a:r>
              <a:rPr sz="2800" spc="1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to</a:t>
            </a:r>
            <a:r>
              <a:rPr sz="2800" spc="-5" dirty="0" smtClean="0">
                <a:latin typeface="Verdana"/>
                <a:cs typeface="Verdana"/>
              </a:rPr>
              <a:t> A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-10" dirty="0" smtClean="0">
                <a:latin typeface="Verdana"/>
                <a:cs typeface="Verdana"/>
              </a:rPr>
              <a:t>l</a:t>
            </a:r>
            <a:r>
              <a:rPr sz="2800" spc="-5" dirty="0" smtClean="0">
                <a:latin typeface="Verdana"/>
                <a:cs typeface="Verdana"/>
              </a:rPr>
              <a:t>o</a:t>
            </a:r>
            <a:r>
              <a:rPr sz="2800" spc="0" dirty="0" smtClean="0">
                <a:latin typeface="Verdana"/>
                <a:cs typeface="Verdana"/>
              </a:rPr>
              <a:t>g</a:t>
            </a:r>
            <a:r>
              <a:rPr sz="2800" spc="10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co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-5" dirty="0" smtClean="0">
                <a:latin typeface="Verdana"/>
                <a:cs typeface="Verdana"/>
              </a:rPr>
              <a:t>vers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-5" dirty="0" smtClean="0">
                <a:latin typeface="Verdana"/>
                <a:cs typeface="Verdana"/>
              </a:rPr>
              <a:t>o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2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Exam</a:t>
            </a:r>
            <a:r>
              <a:rPr sz="2800" spc="0" dirty="0" smtClean="0">
                <a:latin typeface="Verdana"/>
                <a:cs typeface="Verdana"/>
              </a:rPr>
              <a:t>p</a:t>
            </a:r>
            <a:r>
              <a:rPr sz="2800" spc="-10" dirty="0" smtClean="0">
                <a:latin typeface="Verdana"/>
                <a:cs typeface="Verdana"/>
              </a:rPr>
              <a:t>l</a:t>
            </a:r>
            <a:r>
              <a:rPr sz="2800" spc="0" dirty="0" smtClean="0">
                <a:latin typeface="Verdana"/>
                <a:cs typeface="Verdana"/>
              </a:rPr>
              <a:t>e</a:t>
            </a:r>
            <a:r>
              <a:rPr sz="2800" spc="20" dirty="0" smtClean="0">
                <a:latin typeface="Verdana"/>
                <a:cs typeface="Verdana"/>
              </a:rPr>
              <a:t> 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s R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di </a:t>
            </a:r>
            <a:r>
              <a:rPr sz="2800" spc="-5" dirty="0" smtClean="0">
                <a:latin typeface="Verdana"/>
                <a:cs typeface="Verdana"/>
              </a:rPr>
              <a:t>o.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" y="3048000"/>
            <a:ext cx="8762999" cy="2362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5425" y="0"/>
            <a:ext cx="7581265" cy="9772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208020" marR="12700" indent="-3195955">
              <a:lnSpc>
                <a:spcPct val="100000"/>
              </a:lnSpc>
            </a:pPr>
            <a:r>
              <a:rPr sz="3200" b="1" spc="-30" dirty="0" smtClean="0">
                <a:latin typeface="Verdana"/>
                <a:cs typeface="Verdana"/>
              </a:rPr>
              <a:t>T</a:t>
            </a:r>
            <a:r>
              <a:rPr sz="3200" b="1" spc="-25" dirty="0" smtClean="0">
                <a:latin typeface="Verdana"/>
                <a:cs typeface="Verdana"/>
              </a:rPr>
              <a:t>ypes</a:t>
            </a:r>
            <a:r>
              <a:rPr sz="3200" b="1" spc="25" dirty="0" smtClean="0">
                <a:latin typeface="Verdana"/>
                <a:cs typeface="Verdana"/>
              </a:rPr>
              <a:t> </a:t>
            </a:r>
            <a:r>
              <a:rPr sz="3200" b="1" spc="-20" dirty="0" smtClean="0">
                <a:latin typeface="Verdana"/>
                <a:cs typeface="Verdana"/>
              </a:rPr>
              <a:t>of</a:t>
            </a:r>
            <a:r>
              <a:rPr sz="3200" b="1" spc="5" dirty="0" smtClean="0">
                <a:latin typeface="Verdana"/>
                <a:cs typeface="Verdana"/>
              </a:rPr>
              <a:t> </a:t>
            </a:r>
            <a:r>
              <a:rPr sz="3200" b="1" spc="-25" dirty="0" smtClean="0">
                <a:latin typeface="Verdana"/>
                <a:cs typeface="Verdana"/>
              </a:rPr>
              <a:t>ana</a:t>
            </a:r>
            <a:r>
              <a:rPr sz="3200" b="1" spc="-20" dirty="0" smtClean="0">
                <a:latin typeface="Verdana"/>
                <a:cs typeface="Verdana"/>
              </a:rPr>
              <a:t>log-t</a:t>
            </a:r>
            <a:r>
              <a:rPr sz="3200" b="1" spc="-30" dirty="0" smtClean="0">
                <a:latin typeface="Verdana"/>
                <a:cs typeface="Verdana"/>
              </a:rPr>
              <a:t>o</a:t>
            </a:r>
            <a:r>
              <a:rPr sz="3200" b="1" spc="-25" dirty="0" smtClean="0">
                <a:latin typeface="Verdana"/>
                <a:cs typeface="Verdana"/>
              </a:rPr>
              <a:t>-ana</a:t>
            </a:r>
            <a:r>
              <a:rPr sz="3200" b="1" spc="-20" dirty="0" smtClean="0">
                <a:latin typeface="Verdana"/>
                <a:cs typeface="Verdana"/>
              </a:rPr>
              <a:t>l</a:t>
            </a:r>
            <a:r>
              <a:rPr sz="3200" b="1" spc="-25" dirty="0" smtClean="0">
                <a:latin typeface="Verdana"/>
                <a:cs typeface="Verdana"/>
              </a:rPr>
              <a:t>og</a:t>
            </a:r>
            <a:r>
              <a:rPr sz="3200" b="1" spc="30" dirty="0" smtClean="0">
                <a:latin typeface="Verdana"/>
                <a:cs typeface="Verdana"/>
              </a:rPr>
              <a:t> </a:t>
            </a:r>
            <a:r>
              <a:rPr sz="3200" b="1" spc="-25" dirty="0" smtClean="0">
                <a:latin typeface="Verdana"/>
                <a:cs typeface="Verdana"/>
              </a:rPr>
              <a:t>modul</a:t>
            </a:r>
            <a:r>
              <a:rPr sz="3200" b="1" spc="-20" dirty="0" smtClean="0">
                <a:latin typeface="Verdana"/>
                <a:cs typeface="Verdana"/>
              </a:rPr>
              <a:t> ati</a:t>
            </a:r>
            <a:r>
              <a:rPr sz="3200" b="1" spc="-25" dirty="0" smtClean="0">
                <a:latin typeface="Verdana"/>
                <a:cs typeface="Verdana"/>
              </a:rPr>
              <a:t>on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9724" y="1828800"/>
            <a:ext cx="7620760" cy="3886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399" y="1936"/>
            <a:ext cx="7531251" cy="976945"/>
          </a:xfrm>
          <a:prstGeom prst="rect">
            <a:avLst/>
          </a:prstGeom>
        </p:spPr>
        <p:txBody>
          <a:bodyPr vert="horz" wrap="square" lIns="0" tIns="243840" rIns="0" bIns="0" rtlCol="0">
            <a:noAutofit/>
          </a:bodyPr>
          <a:lstStyle/>
          <a:p>
            <a:pPr marL="307340">
              <a:lnSpc>
                <a:spcPct val="100000"/>
              </a:lnSpc>
            </a:pPr>
            <a:r>
              <a:rPr sz="2800" b="1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Amp</a:t>
            </a:r>
            <a:r>
              <a:rPr sz="2800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sz="28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tude</a:t>
            </a:r>
            <a:r>
              <a:rPr sz="2800" b="1" spc="2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4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28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odu</a:t>
            </a:r>
            <a:r>
              <a:rPr sz="2800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lati</a:t>
            </a:r>
            <a:r>
              <a:rPr sz="28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sz="2800" b="1" spc="3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(A</a:t>
            </a:r>
            <a:r>
              <a:rPr sz="2800" b="1" spc="-4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2800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12700" indent="-343535">
              <a:lnSpc>
                <a:spcPct val="100000"/>
              </a:lnSpc>
            </a:pPr>
            <a:r>
              <a:rPr sz="2800" spc="-5" dirty="0" smtClean="0">
                <a:solidFill>
                  <a:srgbClr val="6699FF"/>
                </a:solidFill>
                <a:latin typeface="Wingdings"/>
                <a:cs typeface="Wingdings"/>
              </a:rPr>
              <a:t></a:t>
            </a:r>
            <a:r>
              <a:rPr sz="2800" spc="-5" dirty="0" smtClean="0">
                <a:latin typeface="Verdana"/>
                <a:cs typeface="Verdana"/>
              </a:rPr>
              <a:t>Am</a:t>
            </a:r>
            <a:r>
              <a:rPr sz="2800" spc="0" dirty="0" smtClean="0">
                <a:latin typeface="Verdana"/>
                <a:cs typeface="Verdana"/>
              </a:rPr>
              <a:t>p</a:t>
            </a:r>
            <a:r>
              <a:rPr sz="2800" spc="-10" dirty="0" smtClean="0">
                <a:latin typeface="Verdana"/>
                <a:cs typeface="Verdana"/>
              </a:rPr>
              <a:t>li</a:t>
            </a:r>
            <a:r>
              <a:rPr sz="2800" spc="0" dirty="0" smtClean="0">
                <a:latin typeface="Verdana"/>
                <a:cs typeface="Verdana"/>
              </a:rPr>
              <a:t>tude</a:t>
            </a:r>
            <a:r>
              <a:rPr sz="2800" spc="-5" dirty="0" smtClean="0">
                <a:latin typeface="Verdana"/>
                <a:cs typeface="Verdana"/>
              </a:rPr>
              <a:t> o</a:t>
            </a:r>
            <a:r>
              <a:rPr sz="2800" spc="0" dirty="0" smtClean="0">
                <a:latin typeface="Verdana"/>
                <a:cs typeface="Verdana"/>
              </a:rPr>
              <a:t>f</a:t>
            </a:r>
            <a:r>
              <a:rPr sz="2800" spc="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carr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-5" dirty="0" smtClean="0">
                <a:latin typeface="Verdana"/>
                <a:cs typeface="Verdana"/>
              </a:rPr>
              <a:t>e</a:t>
            </a:r>
            <a:r>
              <a:rPr sz="2800" spc="0" dirty="0" smtClean="0">
                <a:latin typeface="Verdana"/>
                <a:cs typeface="Verdana"/>
              </a:rPr>
              <a:t>r</a:t>
            </a:r>
            <a:r>
              <a:rPr sz="2800" spc="2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s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gn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l</a:t>
            </a:r>
            <a:r>
              <a:rPr sz="2800" spc="10" dirty="0" smtClean="0">
                <a:latin typeface="Verdana"/>
                <a:cs typeface="Verdana"/>
              </a:rPr>
              <a:t> 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s </a:t>
            </a:r>
            <a:r>
              <a:rPr sz="2800" spc="-5" dirty="0" smtClean="0">
                <a:latin typeface="Verdana"/>
                <a:cs typeface="Verdana"/>
              </a:rPr>
              <a:t>c</a:t>
            </a:r>
            <a:r>
              <a:rPr sz="2800" spc="0" dirty="0" smtClean="0">
                <a:latin typeface="Verdana"/>
                <a:cs typeface="Verdana"/>
              </a:rPr>
              <a:t>h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ng</a:t>
            </a:r>
            <a:r>
              <a:rPr sz="2800" spc="-5" dirty="0" smtClean="0">
                <a:latin typeface="Verdana"/>
                <a:cs typeface="Verdana"/>
              </a:rPr>
              <a:t>e</a:t>
            </a:r>
            <a:r>
              <a:rPr sz="2800" spc="0" dirty="0" smtClean="0">
                <a:latin typeface="Verdana"/>
                <a:cs typeface="Verdana"/>
              </a:rPr>
              <a:t>d </a:t>
            </a:r>
            <a:r>
              <a:rPr sz="2800" spc="-5" dirty="0" smtClean="0">
                <a:latin typeface="Verdana"/>
                <a:cs typeface="Verdana"/>
              </a:rPr>
              <a:t>accor</a:t>
            </a:r>
            <a:r>
              <a:rPr sz="2800" spc="0" dirty="0" smtClean="0">
                <a:latin typeface="Verdana"/>
                <a:cs typeface="Verdana"/>
              </a:rPr>
              <a:t>d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ng</a:t>
            </a:r>
            <a:r>
              <a:rPr sz="2800" spc="30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to</a:t>
            </a:r>
            <a:r>
              <a:rPr sz="2800" spc="-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the</a:t>
            </a:r>
            <a:r>
              <a:rPr sz="2800" spc="-10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am</a:t>
            </a:r>
            <a:r>
              <a:rPr sz="2800" spc="0" dirty="0" smtClean="0">
                <a:latin typeface="Verdana"/>
                <a:cs typeface="Verdana"/>
              </a:rPr>
              <a:t>p</a:t>
            </a:r>
            <a:r>
              <a:rPr sz="2800" spc="-10" dirty="0" smtClean="0">
                <a:latin typeface="Verdana"/>
                <a:cs typeface="Verdana"/>
              </a:rPr>
              <a:t>li</a:t>
            </a:r>
            <a:r>
              <a:rPr sz="2800" spc="0" dirty="0" smtClean="0">
                <a:latin typeface="Verdana"/>
                <a:cs typeface="Verdana"/>
              </a:rPr>
              <a:t>tude</a:t>
            </a:r>
            <a:r>
              <a:rPr sz="2800" spc="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o</a:t>
            </a:r>
            <a:r>
              <a:rPr sz="2800" spc="0" dirty="0" smtClean="0">
                <a:latin typeface="Verdana"/>
                <a:cs typeface="Verdana"/>
              </a:rPr>
              <a:t>f </a:t>
            </a:r>
            <a:r>
              <a:rPr sz="2800" spc="-5" dirty="0" smtClean="0">
                <a:latin typeface="Verdana"/>
                <a:cs typeface="Verdana"/>
              </a:rPr>
              <a:t>mo</a:t>
            </a:r>
            <a:r>
              <a:rPr sz="2800" spc="0" dirty="0" smtClean="0">
                <a:latin typeface="Verdana"/>
                <a:cs typeface="Verdana"/>
              </a:rPr>
              <a:t>du</a:t>
            </a:r>
            <a:r>
              <a:rPr sz="2800" spc="-10" dirty="0" smtClean="0">
                <a:latin typeface="Verdana"/>
                <a:cs typeface="Verdana"/>
              </a:rPr>
              <a:t>l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t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ng </a:t>
            </a:r>
            <a:r>
              <a:rPr sz="2800" spc="-5" dirty="0" smtClean="0">
                <a:latin typeface="Verdana"/>
                <a:cs typeface="Verdana"/>
              </a:rPr>
              <a:t>s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gn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-10" dirty="0" smtClean="0">
                <a:latin typeface="Verdana"/>
                <a:cs typeface="Verdana"/>
              </a:rPr>
              <a:t>l.</a:t>
            </a:r>
            <a:endParaRPr sz="2800">
              <a:latin typeface="Verdana"/>
              <a:cs typeface="Verdana"/>
            </a:endParaRPr>
          </a:p>
          <a:p>
            <a:pPr>
              <a:lnSpc>
                <a:spcPts val="650"/>
              </a:lnSpc>
              <a:spcBef>
                <a:spcPts val="22"/>
              </a:spcBef>
            </a:pPr>
            <a:endParaRPr sz="650"/>
          </a:p>
          <a:p>
            <a:pPr marL="12700">
              <a:lnSpc>
                <a:spcPct val="100000"/>
              </a:lnSpc>
            </a:pPr>
            <a:r>
              <a:rPr sz="2800" spc="-5" dirty="0" smtClean="0">
                <a:solidFill>
                  <a:srgbClr val="6699FF"/>
                </a:solidFill>
                <a:latin typeface="Wingdings"/>
                <a:cs typeface="Wingdings"/>
              </a:rPr>
              <a:t></a:t>
            </a:r>
            <a:r>
              <a:rPr sz="2800" spc="-5" dirty="0" smtClean="0">
                <a:latin typeface="Verdana"/>
                <a:cs typeface="Verdana"/>
              </a:rPr>
              <a:t>Fre</a:t>
            </a:r>
            <a:r>
              <a:rPr sz="2800" spc="0" dirty="0" smtClean="0">
                <a:latin typeface="Verdana"/>
                <a:cs typeface="Verdana"/>
              </a:rPr>
              <a:t>qu</a:t>
            </a:r>
            <a:r>
              <a:rPr sz="2800" spc="-5" dirty="0" smtClean="0">
                <a:latin typeface="Verdana"/>
                <a:cs typeface="Verdana"/>
              </a:rPr>
              <a:t>e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-5" dirty="0" smtClean="0">
                <a:latin typeface="Verdana"/>
                <a:cs typeface="Verdana"/>
              </a:rPr>
              <a:t>c</a:t>
            </a:r>
            <a:r>
              <a:rPr sz="2800" spc="0" dirty="0" smtClean="0">
                <a:latin typeface="Verdana"/>
                <a:cs typeface="Verdana"/>
              </a:rPr>
              <a:t>y</a:t>
            </a:r>
            <a:r>
              <a:rPr sz="2800" spc="1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nd</a:t>
            </a:r>
            <a:r>
              <a:rPr sz="2800" spc="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ph</a:t>
            </a:r>
            <a:r>
              <a:rPr sz="2800" spc="-5" dirty="0" smtClean="0">
                <a:latin typeface="Verdana"/>
                <a:cs typeface="Verdana"/>
              </a:rPr>
              <a:t>as</a:t>
            </a:r>
            <a:r>
              <a:rPr sz="2800" spc="0" dirty="0" smtClean="0">
                <a:latin typeface="Verdana"/>
                <a:cs typeface="Verdana"/>
              </a:rPr>
              <a:t>e</a:t>
            </a:r>
            <a:r>
              <a:rPr sz="2800" spc="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rema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1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the</a:t>
            </a:r>
            <a:r>
              <a:rPr sz="2800" spc="-10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same.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925311" y="0"/>
            <a:ext cx="3204972" cy="1083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4923" y="1792223"/>
            <a:ext cx="3035807" cy="484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7215" y="1883664"/>
            <a:ext cx="987551" cy="393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40880" y="1883664"/>
            <a:ext cx="1065276" cy="320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640" y="2532888"/>
            <a:ext cx="7680959" cy="12938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288535"/>
            <a:ext cx="9130284" cy="2551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66060" y="4315967"/>
            <a:ext cx="3168395" cy="1499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29600" y="4142232"/>
            <a:ext cx="717803" cy="649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95159" y="4325111"/>
            <a:ext cx="708659" cy="3063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77656" y="4910328"/>
            <a:ext cx="452627" cy="6355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24343" y="5047488"/>
            <a:ext cx="914400" cy="7040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4400" y="1030986"/>
            <a:ext cx="5029200" cy="0"/>
          </a:xfrm>
          <a:custGeom>
            <a:avLst/>
            <a:gdLst/>
            <a:ahLst/>
            <a:cxnLst/>
            <a:rect l="l" t="t" r="r" b="b"/>
            <a:pathLst>
              <a:path w="5029200">
                <a:moveTo>
                  <a:pt x="0" y="0"/>
                </a:moveTo>
                <a:lnTo>
                  <a:pt x="5029200" y="0"/>
                </a:lnTo>
              </a:path>
            </a:pathLst>
          </a:custGeom>
          <a:ln w="59436">
            <a:solidFill>
              <a:srgbClr val="1818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27064" y="1911095"/>
            <a:ext cx="740663" cy="0"/>
          </a:xfrm>
          <a:custGeom>
            <a:avLst/>
            <a:gdLst/>
            <a:ahLst/>
            <a:cxnLst/>
            <a:rect l="l" t="t" r="r" b="b"/>
            <a:pathLst>
              <a:path w="740663">
                <a:moveTo>
                  <a:pt x="0" y="0"/>
                </a:moveTo>
                <a:lnTo>
                  <a:pt x="740663" y="0"/>
                </a:lnTo>
              </a:path>
            </a:pathLst>
          </a:custGeom>
          <a:ln w="27432">
            <a:solidFill>
              <a:srgbClr val="1CB39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26479" y="2128266"/>
            <a:ext cx="937260" cy="0"/>
          </a:xfrm>
          <a:custGeom>
            <a:avLst/>
            <a:gdLst/>
            <a:ahLst/>
            <a:cxnLst/>
            <a:rect l="l" t="t" r="r" b="b"/>
            <a:pathLst>
              <a:path w="937260">
                <a:moveTo>
                  <a:pt x="0" y="0"/>
                </a:moveTo>
                <a:lnTo>
                  <a:pt x="937260" y="0"/>
                </a:lnTo>
              </a:path>
            </a:pathLst>
          </a:custGeom>
          <a:ln w="22860">
            <a:solidFill>
              <a:srgbClr val="002B0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85032" y="2272283"/>
            <a:ext cx="1348739" cy="0"/>
          </a:xfrm>
          <a:custGeom>
            <a:avLst/>
            <a:gdLst/>
            <a:ahLst/>
            <a:cxnLst/>
            <a:rect l="l" t="t" r="r" b="b"/>
            <a:pathLst>
              <a:path w="1348739">
                <a:moveTo>
                  <a:pt x="0" y="0"/>
                </a:moveTo>
                <a:lnTo>
                  <a:pt x="1348739" y="0"/>
                </a:lnTo>
              </a:path>
            </a:pathLst>
          </a:custGeom>
          <a:ln w="27432">
            <a:solidFill>
              <a:srgbClr val="1CB39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32304" y="4754879"/>
            <a:ext cx="0" cy="836676"/>
          </a:xfrm>
          <a:custGeom>
            <a:avLst/>
            <a:gdLst/>
            <a:ahLst/>
            <a:cxnLst/>
            <a:rect l="l" t="t" r="r" b="b"/>
            <a:pathLst>
              <a:path h="836676">
                <a:moveTo>
                  <a:pt x="0" y="836676"/>
                </a:moveTo>
                <a:lnTo>
                  <a:pt x="0" y="0"/>
                </a:lnTo>
              </a:path>
            </a:pathLst>
          </a:custGeom>
          <a:ln w="27432">
            <a:solidFill>
              <a:srgbClr val="1C93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68345" y="4809744"/>
            <a:ext cx="0" cy="822959"/>
          </a:xfrm>
          <a:custGeom>
            <a:avLst/>
            <a:gdLst/>
            <a:ahLst/>
            <a:cxnLst/>
            <a:rect l="l" t="t" r="r" b="b"/>
            <a:pathLst>
              <a:path h="822959">
                <a:moveTo>
                  <a:pt x="0" y="822959"/>
                </a:moveTo>
                <a:lnTo>
                  <a:pt x="0" y="0"/>
                </a:lnTo>
              </a:path>
            </a:pathLst>
          </a:custGeom>
          <a:ln w="27432">
            <a:solidFill>
              <a:srgbClr val="1C93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22676" y="4754879"/>
            <a:ext cx="0" cy="553212"/>
          </a:xfrm>
          <a:custGeom>
            <a:avLst/>
            <a:gdLst/>
            <a:ahLst/>
            <a:cxnLst/>
            <a:rect l="l" t="t" r="r" b="b"/>
            <a:pathLst>
              <a:path h="553212">
                <a:moveTo>
                  <a:pt x="0" y="553212"/>
                </a:moveTo>
                <a:lnTo>
                  <a:pt x="0" y="0"/>
                </a:lnTo>
              </a:path>
            </a:pathLst>
          </a:custGeom>
          <a:ln w="22860">
            <a:solidFill>
              <a:srgbClr val="1C93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4872" y="5122926"/>
            <a:ext cx="731519" cy="0"/>
          </a:xfrm>
          <a:custGeom>
            <a:avLst/>
            <a:gdLst/>
            <a:ahLst/>
            <a:cxnLst/>
            <a:rect l="l" t="t" r="r" b="b"/>
            <a:pathLst>
              <a:path w="731519">
                <a:moveTo>
                  <a:pt x="0" y="0"/>
                </a:moveTo>
                <a:lnTo>
                  <a:pt x="731519" y="0"/>
                </a:lnTo>
              </a:path>
            </a:pathLst>
          </a:custGeom>
          <a:ln w="22860">
            <a:solidFill>
              <a:srgbClr val="132B3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91555" y="4713732"/>
            <a:ext cx="0" cy="763523"/>
          </a:xfrm>
          <a:custGeom>
            <a:avLst/>
            <a:gdLst/>
            <a:ahLst/>
            <a:cxnLst/>
            <a:rect l="l" t="t" r="r" b="b"/>
            <a:pathLst>
              <a:path h="763523">
                <a:moveTo>
                  <a:pt x="0" y="763523"/>
                </a:moveTo>
                <a:lnTo>
                  <a:pt x="0" y="0"/>
                </a:lnTo>
              </a:path>
            </a:pathLst>
          </a:custGeom>
          <a:ln w="27432">
            <a:solidFill>
              <a:srgbClr val="1C93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34455" y="4672584"/>
            <a:ext cx="0" cy="836676"/>
          </a:xfrm>
          <a:custGeom>
            <a:avLst/>
            <a:gdLst/>
            <a:ahLst/>
            <a:cxnLst/>
            <a:rect l="l" t="t" r="r" b="b"/>
            <a:pathLst>
              <a:path h="836676">
                <a:moveTo>
                  <a:pt x="0" y="836676"/>
                </a:moveTo>
                <a:lnTo>
                  <a:pt x="0" y="0"/>
                </a:lnTo>
              </a:path>
            </a:pathLst>
          </a:custGeom>
          <a:ln w="32004">
            <a:solidFill>
              <a:srgbClr val="1C93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86500" y="4672584"/>
            <a:ext cx="0" cy="941831"/>
          </a:xfrm>
          <a:custGeom>
            <a:avLst/>
            <a:gdLst/>
            <a:ahLst/>
            <a:cxnLst/>
            <a:rect l="l" t="t" r="r" b="b"/>
            <a:pathLst>
              <a:path h="941831">
                <a:moveTo>
                  <a:pt x="0" y="941831"/>
                </a:moveTo>
                <a:lnTo>
                  <a:pt x="0" y="0"/>
                </a:lnTo>
              </a:path>
            </a:pathLst>
          </a:custGeom>
          <a:ln w="27432">
            <a:solidFill>
              <a:srgbClr val="1C93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33971" y="4590288"/>
            <a:ext cx="0" cy="950976"/>
          </a:xfrm>
          <a:custGeom>
            <a:avLst/>
            <a:gdLst/>
            <a:ahLst/>
            <a:cxnLst/>
            <a:rect l="l" t="t" r="r" b="b"/>
            <a:pathLst>
              <a:path h="950976">
                <a:moveTo>
                  <a:pt x="0" y="950976"/>
                </a:moveTo>
                <a:lnTo>
                  <a:pt x="0" y="0"/>
                </a:lnTo>
              </a:path>
            </a:pathLst>
          </a:custGeom>
          <a:ln w="27432">
            <a:solidFill>
              <a:srgbClr val="1C93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86016" y="4736591"/>
            <a:ext cx="0" cy="909828"/>
          </a:xfrm>
          <a:custGeom>
            <a:avLst/>
            <a:gdLst/>
            <a:ahLst/>
            <a:cxnLst/>
            <a:rect l="l" t="t" r="r" b="b"/>
            <a:pathLst>
              <a:path h="909828">
                <a:moveTo>
                  <a:pt x="0" y="909828"/>
                </a:moveTo>
                <a:lnTo>
                  <a:pt x="0" y="0"/>
                </a:lnTo>
              </a:path>
            </a:pathLst>
          </a:custGeom>
          <a:ln w="27432">
            <a:solidFill>
              <a:srgbClr val="1C97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35773" y="4695444"/>
            <a:ext cx="0" cy="676655"/>
          </a:xfrm>
          <a:custGeom>
            <a:avLst/>
            <a:gdLst/>
            <a:ahLst/>
            <a:cxnLst/>
            <a:rect l="l" t="t" r="r" b="b"/>
            <a:pathLst>
              <a:path h="676655">
                <a:moveTo>
                  <a:pt x="0" y="676655"/>
                </a:moveTo>
                <a:lnTo>
                  <a:pt x="0" y="0"/>
                </a:lnTo>
              </a:path>
            </a:pathLst>
          </a:custGeom>
          <a:ln w="32004">
            <a:solidFill>
              <a:srgbClr val="1C93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93139" y="256285"/>
            <a:ext cx="5033645" cy="4584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2211705" algn="l"/>
              </a:tabLst>
            </a:pPr>
            <a:r>
              <a:rPr sz="2950" b="1" spc="140" dirty="0" smtClean="0">
                <a:latin typeface="Arial"/>
                <a:cs typeface="Arial"/>
              </a:rPr>
              <a:t>Amplitude	Modulation</a:t>
            </a:r>
            <a:r>
              <a:rPr sz="2950" b="1" spc="400" dirty="0" smtClean="0">
                <a:latin typeface="Arial"/>
                <a:cs typeface="Arial"/>
              </a:rPr>
              <a:t> </a:t>
            </a:r>
            <a:r>
              <a:rPr sz="2950" b="1" spc="245" dirty="0" smtClean="0">
                <a:latin typeface="Arial"/>
                <a:cs typeface="Arial"/>
              </a:rPr>
              <a:t>(A</a:t>
            </a:r>
            <a:endParaRPr sz="29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04235" y="1658111"/>
            <a:ext cx="1294130" cy="1949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spc="270" dirty="0" smtClean="0">
                <a:solidFill>
                  <a:srgbClr val="232323"/>
                </a:solidFill>
                <a:latin typeface="Times New Roman"/>
                <a:cs typeface="Times New Roman"/>
              </a:rPr>
              <a:t>lVlodulat.ing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66691" y="1658111"/>
            <a:ext cx="1535430" cy="1949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spc="360" dirty="0" smtClean="0">
                <a:solidFill>
                  <a:srgbClr val="343434"/>
                </a:solidFill>
                <a:latin typeface="Times New Roman"/>
                <a:cs typeface="Times New Roman"/>
              </a:rPr>
              <a:t>signal </a:t>
            </a:r>
            <a:r>
              <a:rPr sz="1200" spc="20" dirty="0" smtClean="0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sz="1200" spc="315" dirty="0" smtClean="0">
                <a:solidFill>
                  <a:srgbClr val="343434"/>
                </a:solidFill>
                <a:latin typeface="Times New Roman"/>
                <a:cs typeface="Times New Roman"/>
              </a:rPr>
              <a:t>(</a:t>
            </a:r>
            <a:r>
              <a:rPr sz="1200" spc="415" dirty="0" smtClean="0">
                <a:solidFill>
                  <a:srgbClr val="343434"/>
                </a:solidFill>
                <a:latin typeface="Times New Roman"/>
                <a:cs typeface="Times New Roman"/>
              </a:rPr>
              <a:t>audio</a:t>
            </a:r>
            <a:r>
              <a:rPr sz="1200" spc="315" dirty="0" smtClean="0">
                <a:solidFill>
                  <a:srgbClr val="343434"/>
                </a:solidFill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54628" y="4008120"/>
            <a:ext cx="1194435" cy="1949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spc="250" dirty="0" smtClean="0">
                <a:solidFill>
                  <a:srgbClr val="343434"/>
                </a:solidFill>
                <a:latin typeface="Times New Roman"/>
                <a:cs typeface="Times New Roman"/>
              </a:rPr>
              <a:t>AlVl </a:t>
            </a:r>
            <a:r>
              <a:rPr sz="1200" spc="75" dirty="0" smtClean="0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sz="1200" spc="365" dirty="0" smtClean="0">
                <a:solidFill>
                  <a:srgbClr val="343434"/>
                </a:solidFill>
                <a:latin typeface="Times New Roman"/>
                <a:cs typeface="Times New Roman"/>
              </a:rPr>
              <a:t>signal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83027" y="3914647"/>
            <a:ext cx="404495" cy="5746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700" spc="254" dirty="0" smtClean="0">
                <a:solidFill>
                  <a:srgbClr val="FB261C"/>
                </a:solidFill>
                <a:latin typeface="Times New Roman"/>
                <a:cs typeface="Times New Roman"/>
              </a:rPr>
              <a:t>--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771648" y="4236466"/>
            <a:ext cx="241935" cy="2927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50" spc="1345" dirty="0" smtClean="0">
                <a:solidFill>
                  <a:srgbClr val="FB261C"/>
                </a:solidFill>
                <a:latin typeface="Arial"/>
                <a:cs typeface="Arial"/>
              </a:rPr>
              <a:t>'</a:t>
            </a:r>
            <a:endParaRPr sz="18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181091" y="3999738"/>
            <a:ext cx="351155" cy="7785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975" spc="-225" baseline="-5376" dirty="0" smtClean="0">
                <a:solidFill>
                  <a:srgbClr val="FB261C"/>
                </a:solidFill>
                <a:latin typeface="Times New Roman"/>
                <a:cs typeface="Times New Roman"/>
              </a:rPr>
              <a:t>-</a:t>
            </a:r>
            <a:r>
              <a:rPr sz="4100" spc="-204" dirty="0" smtClean="0">
                <a:solidFill>
                  <a:srgbClr val="FB261C"/>
                </a:solidFill>
                <a:latin typeface="Arial"/>
                <a:cs typeface="Arial"/>
              </a:rPr>
              <a:t>-</a:t>
            </a:r>
            <a:endParaRPr sz="4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771648" y="5162803"/>
            <a:ext cx="462915" cy="889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63195">
              <a:lnSpc>
                <a:spcPts val="5945"/>
              </a:lnSpc>
            </a:pPr>
            <a:r>
              <a:rPr sz="700" spc="550" dirty="0" smtClean="0">
                <a:solidFill>
                  <a:srgbClr val="FB261C"/>
                </a:solidFill>
                <a:latin typeface="Arial"/>
                <a:cs typeface="Arial"/>
              </a:rPr>
              <a:t>/</a:t>
            </a:r>
            <a:r>
              <a:rPr sz="700" spc="65" dirty="0" smtClean="0">
                <a:solidFill>
                  <a:srgbClr val="FB261C"/>
                </a:solidFill>
                <a:latin typeface="Arial"/>
                <a:cs typeface="Arial"/>
              </a:rPr>
              <a:t> </a:t>
            </a:r>
            <a:r>
              <a:rPr sz="8250" spc="-885" baseline="-3030" dirty="0" smtClean="0">
                <a:solidFill>
                  <a:srgbClr val="FB261C"/>
                </a:solidFill>
                <a:latin typeface="Times New Roman"/>
                <a:cs typeface="Times New Roman"/>
              </a:rPr>
              <a:t>-</a:t>
            </a:r>
            <a:endParaRPr sz="8250" baseline="-3030">
              <a:latin typeface="Times New Roman"/>
              <a:cs typeface="Times New Roman"/>
            </a:endParaRPr>
          </a:p>
          <a:p>
            <a:pPr marL="12700">
              <a:lnSpc>
                <a:spcPts val="330"/>
              </a:lnSpc>
            </a:pPr>
            <a:r>
              <a:rPr sz="650" spc="710" dirty="0" smtClean="0">
                <a:solidFill>
                  <a:srgbClr val="FB261C"/>
                </a:solidFill>
                <a:latin typeface="Arial"/>
                <a:cs typeface="Arial"/>
              </a:rPr>
              <a:t>/</a:t>
            </a:r>
            <a:endParaRPr sz="6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28564" y="5733541"/>
            <a:ext cx="344170" cy="238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50" spc="-145" dirty="0" smtClean="0">
                <a:solidFill>
                  <a:srgbClr val="FB261C"/>
                </a:solidFill>
                <a:latin typeface="Arial"/>
                <a:cs typeface="Arial"/>
              </a:rPr>
              <a:t>.......</a:t>
            </a:r>
            <a:r>
              <a:rPr sz="1050" spc="85" dirty="0" smtClean="0">
                <a:solidFill>
                  <a:srgbClr val="FB261C"/>
                </a:solidFill>
                <a:latin typeface="Arial"/>
                <a:cs typeface="Arial"/>
              </a:rPr>
              <a:t> </a:t>
            </a:r>
            <a:r>
              <a:rPr sz="1725" spc="-202" baseline="-19323" dirty="0" smtClean="0">
                <a:solidFill>
                  <a:srgbClr val="FB261C"/>
                </a:solidFill>
                <a:latin typeface="Times New Roman"/>
                <a:cs typeface="Times New Roman"/>
              </a:rPr>
              <a:t>.......</a:t>
            </a:r>
            <a:endParaRPr sz="1725" baseline="-19323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94323" y="3995420"/>
            <a:ext cx="191135" cy="4813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100" spc="265" dirty="0" smtClean="0">
                <a:solidFill>
                  <a:srgbClr val="FB261C"/>
                </a:solidFill>
                <a:latin typeface="Arial"/>
                <a:cs typeface="Arial"/>
              </a:rPr>
              <a:t>-</a:t>
            </a:r>
            <a:endParaRPr sz="3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895592" y="3870452"/>
            <a:ext cx="196850" cy="6654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300" spc="-90" dirty="0" smtClean="0">
                <a:solidFill>
                  <a:srgbClr val="FB261C"/>
                </a:solidFill>
                <a:latin typeface="Times New Roman"/>
                <a:cs typeface="Times New Roman"/>
              </a:rPr>
              <a:t>-</a:t>
            </a:r>
            <a:endParaRPr sz="43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83043" y="5228082"/>
            <a:ext cx="316865" cy="9429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7425" spc="-427" baseline="-15712" dirty="0" smtClean="0">
                <a:solidFill>
                  <a:srgbClr val="FB261C"/>
                </a:solidFill>
                <a:latin typeface="Times New Roman"/>
                <a:cs typeface="Times New Roman"/>
              </a:rPr>
              <a:t>-</a:t>
            </a:r>
            <a:r>
              <a:rPr sz="600" spc="755" dirty="0" smtClean="0">
                <a:solidFill>
                  <a:srgbClr val="FB261C"/>
                </a:solidFill>
                <a:latin typeface="Times New Roman"/>
                <a:cs typeface="Times New Roman"/>
              </a:rPr>
              <a:t>/</a:t>
            </a:r>
            <a:endParaRPr sz="60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" y="51531"/>
            <a:ext cx="989077" cy="9431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3840" rIns="0" bIns="0" rtlCol="0">
            <a:noAutofit/>
          </a:bodyPr>
          <a:lstStyle/>
          <a:p>
            <a:pPr marL="307340">
              <a:lnSpc>
                <a:spcPct val="100000"/>
              </a:lnSpc>
            </a:pPr>
            <a:r>
              <a:rPr sz="28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sz="2800" b="1" spc="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4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28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odu</a:t>
            </a:r>
            <a:r>
              <a:rPr sz="2800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lati</a:t>
            </a:r>
            <a:r>
              <a:rPr sz="28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sz="2800" b="1" spc="3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(F</a:t>
            </a:r>
            <a:r>
              <a:rPr sz="2800" b="1" spc="-4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2800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140" y="1262126"/>
            <a:ext cx="8583930" cy="18872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12700" indent="-343535">
              <a:lnSpc>
                <a:spcPct val="100000"/>
              </a:lnSpc>
            </a:pPr>
            <a:r>
              <a:rPr sz="2800" spc="-5" dirty="0" smtClean="0">
                <a:solidFill>
                  <a:srgbClr val="6699FF"/>
                </a:solidFill>
                <a:latin typeface="Wingdings"/>
                <a:cs typeface="Wingdings"/>
              </a:rPr>
              <a:t></a:t>
            </a:r>
            <a:r>
              <a:rPr sz="2800" spc="-5" dirty="0" smtClean="0">
                <a:latin typeface="Verdana"/>
                <a:cs typeface="Verdana"/>
              </a:rPr>
              <a:t>Fre</a:t>
            </a:r>
            <a:r>
              <a:rPr sz="2800" spc="0" dirty="0" smtClean="0">
                <a:latin typeface="Verdana"/>
                <a:cs typeface="Verdana"/>
              </a:rPr>
              <a:t>qu</a:t>
            </a:r>
            <a:r>
              <a:rPr sz="2800" spc="-5" dirty="0" smtClean="0">
                <a:latin typeface="Verdana"/>
                <a:cs typeface="Verdana"/>
              </a:rPr>
              <a:t>e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-5" dirty="0" smtClean="0">
                <a:latin typeface="Verdana"/>
                <a:cs typeface="Verdana"/>
              </a:rPr>
              <a:t>c</a:t>
            </a:r>
            <a:r>
              <a:rPr sz="2800" spc="0" dirty="0" smtClean="0">
                <a:latin typeface="Verdana"/>
                <a:cs typeface="Verdana"/>
              </a:rPr>
              <a:t>y</a:t>
            </a:r>
            <a:r>
              <a:rPr sz="2800" spc="10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o</a:t>
            </a:r>
            <a:r>
              <a:rPr sz="2800" spc="0" dirty="0" smtClean="0">
                <a:latin typeface="Verdana"/>
                <a:cs typeface="Verdana"/>
              </a:rPr>
              <a:t>f </a:t>
            </a:r>
            <a:r>
              <a:rPr sz="2800" spc="-5" dirty="0" smtClean="0">
                <a:latin typeface="Verdana"/>
                <a:cs typeface="Verdana"/>
              </a:rPr>
              <a:t>carr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-5" dirty="0" smtClean="0">
                <a:latin typeface="Verdana"/>
                <a:cs typeface="Verdana"/>
              </a:rPr>
              <a:t>e</a:t>
            </a:r>
            <a:r>
              <a:rPr sz="2800" spc="0" dirty="0" smtClean="0">
                <a:latin typeface="Verdana"/>
                <a:cs typeface="Verdana"/>
              </a:rPr>
              <a:t>r</a:t>
            </a:r>
            <a:r>
              <a:rPr sz="2800" spc="2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s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gn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l</a:t>
            </a:r>
            <a:r>
              <a:rPr sz="2800" spc="10" dirty="0" smtClean="0">
                <a:latin typeface="Verdana"/>
                <a:cs typeface="Verdana"/>
              </a:rPr>
              <a:t> 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s</a:t>
            </a:r>
            <a:r>
              <a:rPr sz="2800" spc="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c</a:t>
            </a:r>
            <a:r>
              <a:rPr sz="2800" spc="0" dirty="0" smtClean="0">
                <a:latin typeface="Verdana"/>
                <a:cs typeface="Verdana"/>
              </a:rPr>
              <a:t>h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ng</a:t>
            </a:r>
            <a:r>
              <a:rPr sz="2800" spc="-5" dirty="0" smtClean="0">
                <a:latin typeface="Verdana"/>
                <a:cs typeface="Verdana"/>
              </a:rPr>
              <a:t>e</a:t>
            </a:r>
            <a:r>
              <a:rPr sz="2800" spc="0" dirty="0" smtClean="0">
                <a:latin typeface="Verdana"/>
                <a:cs typeface="Verdana"/>
              </a:rPr>
              <a:t>d</a:t>
            </a:r>
            <a:r>
              <a:rPr sz="2800" spc="10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accor</a:t>
            </a:r>
            <a:r>
              <a:rPr sz="2800" spc="0" dirty="0" smtClean="0">
                <a:latin typeface="Verdana"/>
                <a:cs typeface="Verdana"/>
              </a:rPr>
              <a:t>di ng to</a:t>
            </a:r>
            <a:r>
              <a:rPr sz="2800" spc="-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the</a:t>
            </a:r>
            <a:r>
              <a:rPr sz="2800" spc="-10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am</a:t>
            </a:r>
            <a:r>
              <a:rPr sz="2800" spc="0" dirty="0" smtClean="0">
                <a:latin typeface="Verdana"/>
                <a:cs typeface="Verdana"/>
              </a:rPr>
              <a:t>p</a:t>
            </a:r>
            <a:r>
              <a:rPr sz="2800" spc="-10" dirty="0" smtClean="0">
                <a:latin typeface="Verdana"/>
                <a:cs typeface="Verdana"/>
              </a:rPr>
              <a:t>li</a:t>
            </a:r>
            <a:r>
              <a:rPr sz="2800" spc="0" dirty="0" smtClean="0">
                <a:latin typeface="Verdana"/>
                <a:cs typeface="Verdana"/>
              </a:rPr>
              <a:t>tude</a:t>
            </a:r>
            <a:r>
              <a:rPr sz="2800" spc="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o</a:t>
            </a:r>
            <a:r>
              <a:rPr sz="2800" spc="0" dirty="0" smtClean="0">
                <a:latin typeface="Verdana"/>
                <a:cs typeface="Verdana"/>
              </a:rPr>
              <a:t>f </a:t>
            </a:r>
            <a:r>
              <a:rPr sz="2800" spc="-5" dirty="0" smtClean="0">
                <a:latin typeface="Verdana"/>
                <a:cs typeface="Verdana"/>
              </a:rPr>
              <a:t>mo</a:t>
            </a:r>
            <a:r>
              <a:rPr sz="2800" spc="0" dirty="0" smtClean="0">
                <a:latin typeface="Verdana"/>
                <a:cs typeface="Verdana"/>
              </a:rPr>
              <a:t>du</a:t>
            </a:r>
            <a:r>
              <a:rPr sz="2800" spc="-10" dirty="0" smtClean="0">
                <a:latin typeface="Verdana"/>
                <a:cs typeface="Verdana"/>
              </a:rPr>
              <a:t>l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t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ng</a:t>
            </a:r>
            <a:r>
              <a:rPr sz="2800" spc="1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s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gn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l</a:t>
            </a:r>
            <a:endParaRPr sz="2800">
              <a:latin typeface="Verdana"/>
              <a:cs typeface="Verdana"/>
            </a:endParaRPr>
          </a:p>
          <a:p>
            <a:pPr>
              <a:lnSpc>
                <a:spcPts val="700"/>
              </a:lnSpc>
              <a:spcBef>
                <a:spcPts val="4"/>
              </a:spcBef>
            </a:pPr>
            <a:endParaRPr sz="7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2700">
              <a:lnSpc>
                <a:spcPct val="100000"/>
              </a:lnSpc>
            </a:pPr>
            <a:r>
              <a:rPr sz="2800" spc="-5" dirty="0" smtClean="0">
                <a:solidFill>
                  <a:srgbClr val="6699FF"/>
                </a:solidFill>
                <a:latin typeface="Wingdings"/>
                <a:cs typeface="Wingdings"/>
              </a:rPr>
              <a:t></a:t>
            </a:r>
            <a:r>
              <a:rPr sz="2800" spc="-5" dirty="0" smtClean="0">
                <a:latin typeface="Verdana"/>
                <a:cs typeface="Verdana"/>
              </a:rPr>
              <a:t>Am</a:t>
            </a:r>
            <a:r>
              <a:rPr sz="2800" spc="0" dirty="0" smtClean="0">
                <a:latin typeface="Verdana"/>
                <a:cs typeface="Verdana"/>
              </a:rPr>
              <a:t>p</a:t>
            </a:r>
            <a:r>
              <a:rPr sz="2800" spc="-10" dirty="0" smtClean="0">
                <a:latin typeface="Verdana"/>
                <a:cs typeface="Verdana"/>
              </a:rPr>
              <a:t>li</a:t>
            </a:r>
            <a:r>
              <a:rPr sz="2800" spc="0" dirty="0" smtClean="0">
                <a:latin typeface="Verdana"/>
                <a:cs typeface="Verdana"/>
              </a:rPr>
              <a:t>tude</a:t>
            </a:r>
            <a:r>
              <a:rPr sz="2800" spc="-5" dirty="0" smtClean="0">
                <a:latin typeface="Verdana"/>
                <a:cs typeface="Verdana"/>
              </a:rPr>
              <a:t> a</a:t>
            </a:r>
            <a:r>
              <a:rPr sz="2800" spc="0" dirty="0" smtClean="0">
                <a:latin typeface="Verdana"/>
                <a:cs typeface="Verdana"/>
              </a:rPr>
              <a:t>nd</a:t>
            </a:r>
            <a:r>
              <a:rPr sz="2800" spc="1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Ph</a:t>
            </a:r>
            <a:r>
              <a:rPr sz="2800" spc="-5" dirty="0" smtClean="0">
                <a:latin typeface="Verdana"/>
                <a:cs typeface="Verdana"/>
              </a:rPr>
              <a:t>as</a:t>
            </a:r>
            <a:r>
              <a:rPr sz="2800" spc="0" dirty="0" smtClean="0">
                <a:latin typeface="Verdana"/>
                <a:cs typeface="Verdana"/>
              </a:rPr>
              <a:t>e</a:t>
            </a:r>
            <a:r>
              <a:rPr sz="2800" spc="-5" dirty="0" smtClean="0">
                <a:latin typeface="Verdana"/>
                <a:cs typeface="Verdana"/>
              </a:rPr>
              <a:t> o</a:t>
            </a:r>
            <a:r>
              <a:rPr sz="2800" spc="0" dirty="0" smtClean="0">
                <a:latin typeface="Verdana"/>
                <a:cs typeface="Verdana"/>
              </a:rPr>
              <a:t>f</a:t>
            </a:r>
            <a:r>
              <a:rPr sz="2800" spc="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the</a:t>
            </a:r>
            <a:r>
              <a:rPr sz="2800" spc="-10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rema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10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co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-5" dirty="0" smtClean="0">
                <a:latin typeface="Verdana"/>
                <a:cs typeface="Verdana"/>
              </a:rPr>
              <a:t>s</a:t>
            </a:r>
            <a:r>
              <a:rPr sz="2800" spc="0" dirty="0" smtClean="0">
                <a:latin typeface="Verdana"/>
                <a:cs typeface="Verdana"/>
              </a:rPr>
              <a:t>t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nt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295147"/>
            <a:ext cx="4718050" cy="3905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1896110" algn="l"/>
              </a:tabLst>
            </a:pPr>
            <a:r>
              <a:rPr sz="2500" b="1" spc="110" dirty="0" smtClean="0">
                <a:latin typeface="Arial"/>
                <a:cs typeface="Arial"/>
              </a:rPr>
              <a:t>Frequency	</a:t>
            </a:r>
            <a:r>
              <a:rPr sz="2500" b="1" spc="145" dirty="0" smtClean="0">
                <a:latin typeface="Arial"/>
                <a:cs typeface="Arial"/>
              </a:rPr>
              <a:t>Modulation</a:t>
            </a:r>
            <a:r>
              <a:rPr sz="2500" b="1" spc="229" dirty="0" smtClean="0">
                <a:latin typeface="Arial"/>
                <a:cs typeface="Arial"/>
              </a:rPr>
              <a:t> </a:t>
            </a:r>
            <a:r>
              <a:rPr sz="2500" b="1" spc="155" dirty="0" smtClean="0">
                <a:latin typeface="Arial"/>
                <a:cs typeface="Arial"/>
              </a:rPr>
              <a:t>(</a:t>
            </a:r>
            <a:r>
              <a:rPr sz="2500" b="1" spc="320" dirty="0" smtClean="0">
                <a:latin typeface="Arial"/>
                <a:cs typeface="Arial"/>
              </a:rPr>
              <a:t>FM</a:t>
            </a:r>
            <a:r>
              <a:rPr sz="2500" b="1" spc="155" dirty="0" smtClean="0">
                <a:latin typeface="Arial"/>
                <a:cs typeface="Arial"/>
              </a:rPr>
              <a:t>)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3683" y="1646935"/>
            <a:ext cx="1018540" cy="165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385" dirty="0" smtClean="0">
                <a:solidFill>
                  <a:srgbClr val="282828"/>
                </a:solidFill>
                <a:latin typeface="Times New Roman"/>
                <a:cs typeface="Times New Roman"/>
              </a:rPr>
              <a:t>Amplitude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15715" y="1843532"/>
            <a:ext cx="1114425" cy="165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240" dirty="0" smtClean="0">
                <a:solidFill>
                  <a:srgbClr val="282828"/>
                </a:solidFill>
                <a:latin typeface="Times New Roman"/>
                <a:cs typeface="Times New Roman"/>
              </a:rPr>
              <a:t>l\.llodulating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68444" y="1843532"/>
            <a:ext cx="1243330" cy="165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340" dirty="0" smtClean="0">
                <a:solidFill>
                  <a:srgbClr val="282828"/>
                </a:solidFill>
                <a:latin typeface="Times New Roman"/>
                <a:cs typeface="Times New Roman"/>
              </a:rPr>
              <a:t>ignal </a:t>
            </a:r>
            <a:r>
              <a:rPr sz="1000" spc="10" dirty="0" smtClean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000" spc="280" dirty="0" smtClean="0">
                <a:solidFill>
                  <a:srgbClr val="3F3F3F"/>
                </a:solidFill>
                <a:latin typeface="Times New Roman"/>
                <a:cs typeface="Times New Roman"/>
              </a:rPr>
              <a:t>(</a:t>
            </a:r>
            <a:r>
              <a:rPr sz="1000" spc="370" dirty="0" smtClean="0">
                <a:solidFill>
                  <a:srgbClr val="3F3F3F"/>
                </a:solidFill>
                <a:latin typeface="Times New Roman"/>
                <a:cs typeface="Times New Roman"/>
              </a:rPr>
              <a:t>audio</a:t>
            </a:r>
            <a:r>
              <a:rPr sz="1000" spc="280" dirty="0" smtClean="0">
                <a:solidFill>
                  <a:srgbClr val="3F3F3F"/>
                </a:solidFill>
                <a:latin typeface="Times New Roman"/>
                <a:cs typeface="Times New Roman"/>
              </a:rPr>
              <a:t>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06588" y="2140711"/>
            <a:ext cx="542290" cy="165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640" dirty="0" smtClean="0">
                <a:solidFill>
                  <a:srgbClr val="282828"/>
                </a:solidFill>
                <a:latin typeface="Times New Roman"/>
                <a:cs typeface="Times New Roman"/>
              </a:rPr>
              <a:t>T</a:t>
            </a:r>
            <a:r>
              <a:rPr sz="1000" spc="25" dirty="0" smtClean="0">
                <a:solidFill>
                  <a:srgbClr val="0F0F0F"/>
                </a:solidFill>
                <a:latin typeface="Times New Roman"/>
                <a:cs typeface="Times New Roman"/>
              </a:rPr>
              <a:t>i</a:t>
            </a:r>
            <a:r>
              <a:rPr sz="1000" spc="-90" dirty="0" smtClean="0">
                <a:solidFill>
                  <a:srgbClr val="0F0F0F"/>
                </a:solidFill>
                <a:latin typeface="Times New Roman"/>
                <a:cs typeface="Times New Roman"/>
              </a:rPr>
              <a:t> </a:t>
            </a:r>
            <a:r>
              <a:rPr sz="1000" spc="290" dirty="0" smtClean="0">
                <a:solidFill>
                  <a:srgbClr val="282828"/>
                </a:solidFill>
                <a:latin typeface="Times New Roman"/>
                <a:cs typeface="Times New Roman"/>
              </a:rPr>
              <a:t>1ne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3683" y="2835655"/>
            <a:ext cx="1018540" cy="165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385" dirty="0" smtClean="0">
                <a:solidFill>
                  <a:srgbClr val="282828"/>
                </a:solidFill>
                <a:latin typeface="Times New Roman"/>
                <a:cs typeface="Times New Roman"/>
              </a:rPr>
              <a:t>Amplitude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3840" rIns="0" bIns="0" rtlCol="0">
            <a:noAutofit/>
          </a:bodyPr>
          <a:lstStyle/>
          <a:p>
            <a:pPr marL="307340">
              <a:lnSpc>
                <a:spcPct val="100000"/>
              </a:lnSpc>
            </a:pPr>
            <a:r>
              <a:rPr sz="28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sz="2800" b="1" spc="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modu</a:t>
            </a:r>
            <a:r>
              <a:rPr sz="2800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lati</a:t>
            </a:r>
            <a:r>
              <a:rPr sz="28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sz="2800" b="1" spc="3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(P</a:t>
            </a:r>
            <a:r>
              <a:rPr sz="2800" b="1" spc="-4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2800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9927" y="1338326"/>
            <a:ext cx="7893050" cy="17957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12700" indent="-343535">
              <a:lnSpc>
                <a:spcPct val="100000"/>
              </a:lnSpc>
            </a:pPr>
            <a:r>
              <a:rPr sz="2800" spc="-5" dirty="0" smtClean="0">
                <a:solidFill>
                  <a:srgbClr val="6699FF"/>
                </a:solidFill>
                <a:latin typeface="Wingdings"/>
                <a:cs typeface="Wingdings"/>
              </a:rPr>
              <a:t></a:t>
            </a:r>
            <a:r>
              <a:rPr sz="2800" spc="0" dirty="0" smtClean="0">
                <a:latin typeface="Verdana"/>
                <a:cs typeface="Verdana"/>
              </a:rPr>
              <a:t>In</a:t>
            </a:r>
            <a:r>
              <a:rPr sz="2800" spc="-10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PM t</a:t>
            </a:r>
            <a:r>
              <a:rPr sz="2800" spc="-5" dirty="0" smtClean="0">
                <a:latin typeface="Verdana"/>
                <a:cs typeface="Verdana"/>
              </a:rPr>
              <a:t>ra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-5" dirty="0" smtClean="0">
                <a:latin typeface="Verdana"/>
                <a:cs typeface="Verdana"/>
              </a:rPr>
              <a:t>sm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-5" dirty="0" smtClean="0">
                <a:latin typeface="Verdana"/>
                <a:cs typeface="Verdana"/>
              </a:rPr>
              <a:t>ss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-5" dirty="0" smtClean="0">
                <a:latin typeface="Verdana"/>
                <a:cs typeface="Verdana"/>
              </a:rPr>
              <a:t>o</a:t>
            </a:r>
            <a:r>
              <a:rPr sz="2800" spc="0" dirty="0" smtClean="0">
                <a:latin typeface="Verdana"/>
                <a:cs typeface="Verdana"/>
              </a:rPr>
              <a:t>n,</a:t>
            </a:r>
            <a:r>
              <a:rPr sz="2800" spc="1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the</a:t>
            </a:r>
            <a:r>
              <a:rPr sz="2800" spc="-1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ph</a:t>
            </a:r>
            <a:r>
              <a:rPr sz="2800" spc="-5" dirty="0" smtClean="0">
                <a:latin typeface="Verdana"/>
                <a:cs typeface="Verdana"/>
              </a:rPr>
              <a:t>as</a:t>
            </a:r>
            <a:r>
              <a:rPr sz="2800" spc="0" dirty="0" smtClean="0">
                <a:latin typeface="Verdana"/>
                <a:cs typeface="Verdana"/>
              </a:rPr>
              <a:t>e</a:t>
            </a:r>
            <a:r>
              <a:rPr sz="2800" spc="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o</a:t>
            </a:r>
            <a:r>
              <a:rPr sz="2800" spc="0" dirty="0" smtClean="0">
                <a:latin typeface="Verdana"/>
                <a:cs typeface="Verdana"/>
              </a:rPr>
              <a:t>f</a:t>
            </a:r>
            <a:r>
              <a:rPr sz="2800" spc="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the</a:t>
            </a:r>
            <a:r>
              <a:rPr sz="2800" spc="-1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carri e</a:t>
            </a:r>
            <a:r>
              <a:rPr sz="2800" spc="0" dirty="0" smtClean="0">
                <a:latin typeface="Verdana"/>
                <a:cs typeface="Verdana"/>
              </a:rPr>
              <a:t>r </a:t>
            </a:r>
            <a:r>
              <a:rPr sz="2800" spc="-5" dirty="0" smtClean="0">
                <a:latin typeface="Verdana"/>
                <a:cs typeface="Verdana"/>
              </a:rPr>
              <a:t>s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gn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l</a:t>
            </a:r>
            <a:r>
              <a:rPr sz="2800" spc="10" dirty="0" smtClean="0">
                <a:latin typeface="Verdana"/>
                <a:cs typeface="Verdana"/>
              </a:rPr>
              <a:t> 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s </a:t>
            </a:r>
            <a:r>
              <a:rPr sz="2800" spc="-5" dirty="0" smtClean="0">
                <a:latin typeface="Verdana"/>
                <a:cs typeface="Verdana"/>
              </a:rPr>
              <a:t>mo</a:t>
            </a:r>
            <a:r>
              <a:rPr sz="2800" spc="0" dirty="0" smtClean="0">
                <a:latin typeface="Verdana"/>
                <a:cs typeface="Verdana"/>
              </a:rPr>
              <a:t>du</a:t>
            </a:r>
            <a:r>
              <a:rPr sz="2800" spc="-10" dirty="0" smtClean="0">
                <a:latin typeface="Verdana"/>
                <a:cs typeface="Verdana"/>
              </a:rPr>
              <a:t>l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t</a:t>
            </a:r>
            <a:r>
              <a:rPr sz="2800" spc="-5" dirty="0" smtClean="0">
                <a:latin typeface="Verdana"/>
                <a:cs typeface="Verdana"/>
              </a:rPr>
              <a:t>e</a:t>
            </a:r>
            <a:r>
              <a:rPr sz="2800" spc="0" dirty="0" smtClean="0">
                <a:latin typeface="Verdana"/>
                <a:cs typeface="Verdana"/>
              </a:rPr>
              <a:t>d</a:t>
            </a:r>
            <a:endParaRPr sz="2800">
              <a:latin typeface="Verdana"/>
              <a:cs typeface="Verdana"/>
            </a:endParaRPr>
          </a:p>
          <a:p>
            <a:pPr>
              <a:lnSpc>
                <a:spcPts val="650"/>
              </a:lnSpc>
              <a:spcBef>
                <a:spcPts val="22"/>
              </a:spcBef>
            </a:pPr>
            <a:endParaRPr sz="650"/>
          </a:p>
          <a:p>
            <a:pPr marL="355600" marR="53975" indent="-343535">
              <a:lnSpc>
                <a:spcPct val="100000"/>
              </a:lnSpc>
            </a:pPr>
            <a:r>
              <a:rPr sz="2800" spc="-5" dirty="0" smtClean="0">
                <a:solidFill>
                  <a:srgbClr val="6699FF"/>
                </a:solidFill>
                <a:latin typeface="Wingdings"/>
                <a:cs typeface="Wingdings"/>
              </a:rPr>
              <a:t></a:t>
            </a:r>
            <a:r>
              <a:rPr sz="2800" spc="-5" dirty="0" smtClean="0">
                <a:latin typeface="Verdana"/>
                <a:cs typeface="Verdana"/>
              </a:rPr>
              <a:t>Am</a:t>
            </a:r>
            <a:r>
              <a:rPr sz="2800" spc="0" dirty="0" smtClean="0">
                <a:latin typeface="Verdana"/>
                <a:cs typeface="Verdana"/>
              </a:rPr>
              <a:t>p</a:t>
            </a:r>
            <a:r>
              <a:rPr sz="2800" spc="-10" dirty="0" smtClean="0">
                <a:latin typeface="Verdana"/>
                <a:cs typeface="Verdana"/>
              </a:rPr>
              <a:t>li</a:t>
            </a:r>
            <a:r>
              <a:rPr sz="2800" spc="0" dirty="0" smtClean="0">
                <a:latin typeface="Verdana"/>
                <a:cs typeface="Verdana"/>
              </a:rPr>
              <a:t>tude</a:t>
            </a:r>
            <a:r>
              <a:rPr sz="2800" spc="-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&amp; </a:t>
            </a:r>
            <a:r>
              <a:rPr sz="2800" spc="-5" dirty="0" smtClean="0">
                <a:latin typeface="Verdana"/>
                <a:cs typeface="Verdana"/>
              </a:rPr>
              <a:t>Fre</a:t>
            </a:r>
            <a:r>
              <a:rPr sz="2800" spc="0" dirty="0" smtClean="0">
                <a:latin typeface="Verdana"/>
                <a:cs typeface="Verdana"/>
              </a:rPr>
              <a:t>qu</a:t>
            </a:r>
            <a:r>
              <a:rPr sz="2800" spc="-5" dirty="0" smtClean="0">
                <a:latin typeface="Verdana"/>
                <a:cs typeface="Verdana"/>
              </a:rPr>
              <a:t>e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-5" dirty="0" smtClean="0">
                <a:latin typeface="Verdana"/>
                <a:cs typeface="Verdana"/>
              </a:rPr>
              <a:t>c</a:t>
            </a:r>
            <a:r>
              <a:rPr sz="2800" spc="0" dirty="0" smtClean="0">
                <a:latin typeface="Verdana"/>
                <a:cs typeface="Verdana"/>
              </a:rPr>
              <a:t>y</a:t>
            </a:r>
            <a:r>
              <a:rPr sz="2800" spc="10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o</a:t>
            </a:r>
            <a:r>
              <a:rPr sz="2800" spc="0" dirty="0" smtClean="0">
                <a:latin typeface="Verdana"/>
                <a:cs typeface="Verdana"/>
              </a:rPr>
              <a:t>f</a:t>
            </a:r>
            <a:r>
              <a:rPr sz="2800" spc="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the</a:t>
            </a:r>
            <a:r>
              <a:rPr sz="2800" spc="-20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carr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-5" dirty="0" smtClean="0">
                <a:latin typeface="Verdana"/>
                <a:cs typeface="Verdana"/>
              </a:rPr>
              <a:t>e</a:t>
            </a:r>
            <a:r>
              <a:rPr sz="2800" spc="0" dirty="0" smtClean="0">
                <a:latin typeface="Verdana"/>
                <a:cs typeface="Verdana"/>
              </a:rPr>
              <a:t>r</a:t>
            </a:r>
            <a:r>
              <a:rPr sz="2800" spc="2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s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gn 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l </a:t>
            </a:r>
            <a:r>
              <a:rPr sz="2800" spc="-5" dirty="0" smtClean="0">
                <a:latin typeface="Verdana"/>
                <a:cs typeface="Verdana"/>
              </a:rPr>
              <a:t>rema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10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co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-5" dirty="0" smtClean="0">
                <a:latin typeface="Verdana"/>
                <a:cs typeface="Verdana"/>
              </a:rPr>
              <a:t>s</a:t>
            </a:r>
            <a:r>
              <a:rPr sz="2800" spc="0" dirty="0" smtClean="0">
                <a:latin typeface="Verdana"/>
                <a:cs typeface="Verdana"/>
              </a:rPr>
              <a:t>t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nt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25311" y="0"/>
            <a:ext cx="3204972" cy="1083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105655"/>
            <a:ext cx="9130284" cy="2734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030986"/>
            <a:ext cx="5943600" cy="0"/>
          </a:xfrm>
          <a:custGeom>
            <a:avLst/>
            <a:gdLst/>
            <a:ahLst/>
            <a:cxnLst/>
            <a:rect l="l" t="t" r="r" b="b"/>
            <a:pathLst>
              <a:path w="5943600">
                <a:moveTo>
                  <a:pt x="0" y="0"/>
                </a:moveTo>
                <a:lnTo>
                  <a:pt x="5943600" y="0"/>
                </a:lnTo>
              </a:path>
            </a:pathLst>
          </a:custGeom>
          <a:ln w="59436">
            <a:solidFill>
              <a:srgbClr val="1818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5960" y="3447288"/>
            <a:ext cx="5349240" cy="0"/>
          </a:xfrm>
          <a:custGeom>
            <a:avLst/>
            <a:gdLst/>
            <a:ahLst/>
            <a:cxnLst/>
            <a:rect l="l" t="t" r="r" b="b"/>
            <a:pathLst>
              <a:path w="5349240">
                <a:moveTo>
                  <a:pt x="0" y="0"/>
                </a:moveTo>
                <a:lnTo>
                  <a:pt x="5349240" y="0"/>
                </a:lnTo>
              </a:path>
            </a:pathLst>
          </a:custGeom>
          <a:ln w="9144">
            <a:solidFill>
              <a:srgbClr val="9C2F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65960" y="4133088"/>
            <a:ext cx="5349240" cy="0"/>
          </a:xfrm>
          <a:custGeom>
            <a:avLst/>
            <a:gdLst/>
            <a:ahLst/>
            <a:cxnLst/>
            <a:rect l="l" t="t" r="r" b="b"/>
            <a:pathLst>
              <a:path w="5349240">
                <a:moveTo>
                  <a:pt x="0" y="0"/>
                </a:moveTo>
                <a:lnTo>
                  <a:pt x="5349240" y="0"/>
                </a:lnTo>
              </a:path>
            </a:pathLst>
          </a:custGeom>
          <a:ln w="22860">
            <a:solidFill>
              <a:srgbClr val="570FA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65960" y="2542032"/>
            <a:ext cx="5326380" cy="0"/>
          </a:xfrm>
          <a:custGeom>
            <a:avLst/>
            <a:gdLst/>
            <a:ahLst/>
            <a:cxnLst/>
            <a:rect l="l" t="t" r="r" b="b"/>
            <a:pathLst>
              <a:path w="5326380">
                <a:moveTo>
                  <a:pt x="0" y="0"/>
                </a:moveTo>
                <a:lnTo>
                  <a:pt x="53263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64408" y="4144517"/>
            <a:ext cx="1380743" cy="0"/>
          </a:xfrm>
          <a:custGeom>
            <a:avLst/>
            <a:gdLst/>
            <a:ahLst/>
            <a:cxnLst/>
            <a:rect l="l" t="t" r="r" b="b"/>
            <a:pathLst>
              <a:path w="1380743">
                <a:moveTo>
                  <a:pt x="0" y="0"/>
                </a:moveTo>
                <a:lnTo>
                  <a:pt x="1380743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65960" y="5230367"/>
            <a:ext cx="4983480" cy="0"/>
          </a:xfrm>
          <a:custGeom>
            <a:avLst/>
            <a:gdLst/>
            <a:ahLst/>
            <a:cxnLst/>
            <a:rect l="l" t="t" r="r" b="b"/>
            <a:pathLst>
              <a:path w="4983480">
                <a:moveTo>
                  <a:pt x="0" y="0"/>
                </a:moveTo>
                <a:lnTo>
                  <a:pt x="498348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29716" y="183134"/>
            <a:ext cx="5027930" cy="5949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850" b="1" spc="110" dirty="0" smtClean="0">
                <a:latin typeface="Arial"/>
                <a:cs typeface="Arial"/>
              </a:rPr>
              <a:t>Phase</a:t>
            </a:r>
            <a:r>
              <a:rPr sz="3850" b="1" spc="235" dirty="0" smtClean="0">
                <a:latin typeface="Arial"/>
                <a:cs typeface="Arial"/>
              </a:rPr>
              <a:t> </a:t>
            </a:r>
            <a:r>
              <a:rPr sz="3850" b="1" spc="165" dirty="0" smtClean="0">
                <a:latin typeface="Arial"/>
                <a:cs typeface="Arial"/>
              </a:rPr>
              <a:t>modulation</a:t>
            </a:r>
            <a:r>
              <a:rPr sz="3850" b="1" spc="500" dirty="0" smtClean="0">
                <a:latin typeface="Arial"/>
                <a:cs typeface="Arial"/>
              </a:rPr>
              <a:t> </a:t>
            </a:r>
            <a:r>
              <a:rPr sz="3850" spc="625" dirty="0" smtClean="0">
                <a:latin typeface="Arial"/>
                <a:cs typeface="Arial"/>
              </a:rPr>
              <a:t>(</a:t>
            </a:r>
            <a:endParaRPr sz="3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48688" y="1591055"/>
            <a:ext cx="5345430" cy="11010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7200" i="1" spc="-1610" dirty="0" smtClean="0">
                <a:solidFill>
                  <a:srgbClr val="2A3F5B"/>
                </a:solidFill>
                <a:latin typeface="Arial"/>
                <a:cs typeface="Arial"/>
              </a:rPr>
              <a:t>(</a:t>
            </a:r>
            <a:r>
              <a:rPr sz="1650" spc="337" baseline="171717" dirty="0" smtClean="0">
                <a:solidFill>
                  <a:srgbClr val="2F2F2F"/>
                </a:solidFill>
                <a:latin typeface="Arial"/>
                <a:cs typeface="Arial"/>
              </a:rPr>
              <a:t>a</a:t>
            </a:r>
            <a:r>
              <a:rPr sz="7200" i="1" spc="-1670" dirty="0" smtClean="0">
                <a:solidFill>
                  <a:srgbClr val="2A3F5B"/>
                </a:solidFill>
                <a:latin typeface="Arial"/>
                <a:cs typeface="Arial"/>
              </a:rPr>
              <a:t>\</a:t>
            </a:r>
            <a:r>
              <a:rPr sz="1650" spc="457" baseline="171717" dirty="0" smtClean="0">
                <a:solidFill>
                  <a:srgbClr val="2F2F2F"/>
                </a:solidFill>
                <a:latin typeface="Arial"/>
                <a:cs typeface="Arial"/>
              </a:rPr>
              <a:t>rri</a:t>
            </a:r>
            <a:r>
              <a:rPr sz="1650" spc="37" baseline="171717" dirty="0" smtClean="0">
                <a:solidFill>
                  <a:srgbClr val="2F2F2F"/>
                </a:solidFill>
                <a:latin typeface="Arial"/>
                <a:cs typeface="Arial"/>
              </a:rPr>
              <a:t>e</a:t>
            </a:r>
            <a:r>
              <a:rPr sz="1650" spc="-1289" baseline="171717" dirty="0" smtClean="0">
                <a:solidFill>
                  <a:srgbClr val="2F2F2F"/>
                </a:solidFill>
                <a:latin typeface="Arial"/>
                <a:cs typeface="Arial"/>
              </a:rPr>
              <a:t>r</a:t>
            </a:r>
            <a:r>
              <a:rPr sz="7200" i="1" spc="-700" dirty="0" smtClean="0">
                <a:solidFill>
                  <a:srgbClr val="2A3F5B"/>
                </a:solidFill>
                <a:latin typeface="Arial"/>
                <a:cs typeface="Arial"/>
              </a:rPr>
              <a:t>(</a:t>
            </a:r>
            <a:r>
              <a:rPr sz="7200" i="1" spc="-605" dirty="0" smtClean="0">
                <a:solidFill>
                  <a:srgbClr val="2A3F5B"/>
                </a:solidFill>
                <a:latin typeface="Arial"/>
                <a:cs typeface="Arial"/>
              </a:rPr>
              <a:t>\</a:t>
            </a:r>
            <a:r>
              <a:rPr sz="7200" i="1" spc="135" dirty="0" smtClean="0">
                <a:solidFill>
                  <a:srgbClr val="2A3F5B"/>
                </a:solidFill>
                <a:latin typeface="Arial"/>
                <a:cs typeface="Arial"/>
              </a:rPr>
              <a:t> </a:t>
            </a:r>
            <a:r>
              <a:rPr sz="7200" i="1" spc="-675" dirty="0" smtClean="0">
                <a:solidFill>
                  <a:srgbClr val="2A3F5B"/>
                </a:solidFill>
                <a:latin typeface="Arial"/>
                <a:cs typeface="Arial"/>
              </a:rPr>
              <a:t>(</a:t>
            </a:r>
            <a:r>
              <a:rPr sz="7200" i="1" spc="-585" dirty="0" smtClean="0">
                <a:solidFill>
                  <a:srgbClr val="2A3F5B"/>
                </a:solidFill>
                <a:latin typeface="Arial"/>
                <a:cs typeface="Arial"/>
              </a:rPr>
              <a:t>\</a:t>
            </a:r>
            <a:r>
              <a:rPr sz="7200" i="1" spc="-20" dirty="0" smtClean="0">
                <a:solidFill>
                  <a:srgbClr val="2A3F5B"/>
                </a:solidFill>
                <a:latin typeface="Arial"/>
                <a:cs typeface="Arial"/>
              </a:rPr>
              <a:t> </a:t>
            </a:r>
            <a:r>
              <a:rPr sz="7200" i="1" spc="-585" dirty="0" smtClean="0">
                <a:solidFill>
                  <a:srgbClr val="2A3F5B"/>
                </a:solidFill>
                <a:latin typeface="Arial"/>
                <a:cs typeface="Arial"/>
              </a:rPr>
              <a:t>[\</a:t>
            </a:r>
            <a:r>
              <a:rPr sz="7200" i="1" spc="415" dirty="0" smtClean="0">
                <a:solidFill>
                  <a:srgbClr val="2A3F5B"/>
                </a:solidFill>
                <a:latin typeface="Arial"/>
                <a:cs typeface="Arial"/>
              </a:rPr>
              <a:t> </a:t>
            </a:r>
            <a:r>
              <a:rPr sz="7200" i="1" spc="-625" dirty="0" smtClean="0">
                <a:solidFill>
                  <a:srgbClr val="2A3F5B"/>
                </a:solidFill>
                <a:latin typeface="Arial"/>
                <a:cs typeface="Arial"/>
              </a:rPr>
              <a:t>[\</a:t>
            </a:r>
            <a:r>
              <a:rPr sz="7200" i="1" spc="459" dirty="0" smtClean="0">
                <a:solidFill>
                  <a:srgbClr val="2A3F5B"/>
                </a:solidFill>
                <a:latin typeface="Arial"/>
                <a:cs typeface="Arial"/>
              </a:rPr>
              <a:t> </a:t>
            </a:r>
            <a:r>
              <a:rPr sz="7200" i="1" spc="-675" dirty="0" smtClean="0">
                <a:solidFill>
                  <a:srgbClr val="2A3F5B"/>
                </a:solidFill>
                <a:latin typeface="Arial"/>
                <a:cs typeface="Arial"/>
              </a:rPr>
              <a:t>(</a:t>
            </a:r>
            <a:r>
              <a:rPr sz="7200" i="1" spc="-585" dirty="0" smtClean="0">
                <a:solidFill>
                  <a:srgbClr val="2A3F5B"/>
                </a:solidFill>
                <a:latin typeface="Arial"/>
                <a:cs typeface="Arial"/>
              </a:rPr>
              <a:t>\</a:t>
            </a:r>
            <a:r>
              <a:rPr sz="7200" i="1" spc="125" dirty="0" smtClean="0">
                <a:solidFill>
                  <a:srgbClr val="2A3F5B"/>
                </a:solidFill>
                <a:latin typeface="Arial"/>
                <a:cs typeface="Arial"/>
              </a:rPr>
              <a:t> </a:t>
            </a:r>
            <a:r>
              <a:rPr sz="7200" i="1" spc="-675" dirty="0" smtClean="0">
                <a:solidFill>
                  <a:srgbClr val="2A3F5B"/>
                </a:solidFill>
                <a:latin typeface="Arial"/>
                <a:cs typeface="Arial"/>
              </a:rPr>
              <a:t>(</a:t>
            </a:r>
            <a:r>
              <a:rPr sz="7200" i="1" spc="-585" dirty="0" smtClean="0">
                <a:solidFill>
                  <a:srgbClr val="2A3F5B"/>
                </a:solidFill>
                <a:latin typeface="Arial"/>
                <a:cs typeface="Arial"/>
              </a:rPr>
              <a:t>\</a:t>
            </a:r>
            <a:r>
              <a:rPr sz="7200" i="1" spc="125" dirty="0" smtClean="0">
                <a:solidFill>
                  <a:srgbClr val="2A3F5B"/>
                </a:solidFill>
                <a:latin typeface="Arial"/>
                <a:cs typeface="Arial"/>
              </a:rPr>
              <a:t> </a:t>
            </a:r>
            <a:r>
              <a:rPr sz="7200" spc="-1639" dirty="0" smtClean="0">
                <a:solidFill>
                  <a:srgbClr val="2A3F5B"/>
                </a:solidFill>
                <a:latin typeface="Arial"/>
                <a:cs typeface="Arial"/>
              </a:rPr>
              <a:t>Av</a:t>
            </a:r>
            <a:endParaRPr sz="7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52676" y="1935988"/>
            <a:ext cx="26034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0" algn="ctr">
              <a:lnSpc>
                <a:spcPct val="100000"/>
              </a:lnSpc>
            </a:pPr>
            <a:r>
              <a:rPr sz="1100" spc="-800" dirty="0" smtClean="0">
                <a:solidFill>
                  <a:srgbClr val="2F2F2F"/>
                </a:solidFill>
                <a:latin typeface="Arial"/>
                <a:cs typeface="Arial"/>
              </a:rPr>
              <a:t>C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73300" y="2199385"/>
            <a:ext cx="4375150" cy="8667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5650" dirty="0" smtClean="0">
                <a:solidFill>
                  <a:srgbClr val="2A3F5B"/>
                </a:solidFill>
                <a:latin typeface="Arial"/>
                <a:cs typeface="Arial"/>
              </a:rPr>
              <a:t>v</a:t>
            </a:r>
            <a:r>
              <a:rPr sz="5650" spc="750" dirty="0" smtClean="0">
                <a:solidFill>
                  <a:srgbClr val="2A3F5B"/>
                </a:solidFill>
                <a:latin typeface="Arial"/>
                <a:cs typeface="Arial"/>
              </a:rPr>
              <a:t> </a:t>
            </a:r>
            <a:r>
              <a:rPr sz="5650" spc="2465" dirty="0" smtClean="0">
                <a:solidFill>
                  <a:srgbClr val="423F42"/>
                </a:solidFill>
                <a:latin typeface="Arial"/>
                <a:cs typeface="Arial"/>
              </a:rPr>
              <a:t>v</a:t>
            </a:r>
            <a:r>
              <a:rPr sz="5650" spc="1610" dirty="0" smtClean="0">
                <a:solidFill>
                  <a:srgbClr val="2A3F5B"/>
                </a:solidFill>
                <a:latin typeface="Arial"/>
                <a:cs typeface="Arial"/>
              </a:rPr>
              <a:t>vv</a:t>
            </a:r>
            <a:r>
              <a:rPr sz="5650" spc="1550" dirty="0" smtClean="0">
                <a:solidFill>
                  <a:srgbClr val="2A3F5B"/>
                </a:solidFill>
                <a:latin typeface="Arial"/>
                <a:cs typeface="Arial"/>
              </a:rPr>
              <a:t>v</a:t>
            </a:r>
            <a:r>
              <a:rPr sz="5650" spc="2710" dirty="0" smtClean="0">
                <a:solidFill>
                  <a:srgbClr val="423F42"/>
                </a:solidFill>
                <a:latin typeface="Arial"/>
                <a:cs typeface="Arial"/>
              </a:rPr>
              <a:t>v</a:t>
            </a:r>
            <a:r>
              <a:rPr sz="5650" spc="595" dirty="0" smtClean="0">
                <a:solidFill>
                  <a:srgbClr val="423F42"/>
                </a:solidFill>
                <a:latin typeface="Arial"/>
                <a:cs typeface="Arial"/>
              </a:rPr>
              <a:t> </a:t>
            </a:r>
            <a:r>
              <a:rPr sz="5650" spc="25" dirty="0" smtClean="0">
                <a:solidFill>
                  <a:srgbClr val="2A3F5B"/>
                </a:solidFill>
                <a:latin typeface="Arial"/>
                <a:cs typeface="Arial"/>
              </a:rPr>
              <a:t>v</a:t>
            </a:r>
            <a:endParaRPr sz="565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71548" y="3185159"/>
            <a:ext cx="3204210" cy="11233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640" dirty="0" smtClean="0">
                <a:solidFill>
                  <a:srgbClr val="2F2F2F"/>
                </a:solidFill>
                <a:latin typeface="Arial"/>
                <a:cs typeface="Arial"/>
              </a:rPr>
              <a:t>Mod</a:t>
            </a:r>
            <a:r>
              <a:rPr sz="1100" spc="120" dirty="0" smtClean="0">
                <a:solidFill>
                  <a:srgbClr val="2F2F2F"/>
                </a:solidFill>
                <a:latin typeface="Arial"/>
                <a:cs typeface="Arial"/>
              </a:rPr>
              <a:t>u</a:t>
            </a:r>
            <a:r>
              <a:rPr sz="1100" spc="-275" dirty="0" smtClean="0">
                <a:solidFill>
                  <a:srgbClr val="565656"/>
                </a:solidFill>
                <a:latin typeface="Arial"/>
                <a:cs typeface="Arial"/>
              </a:rPr>
              <a:t>l</a:t>
            </a:r>
            <a:r>
              <a:rPr sz="1100" spc="690" dirty="0" smtClean="0">
                <a:solidFill>
                  <a:srgbClr val="2F2F2F"/>
                </a:solidFill>
                <a:latin typeface="Arial"/>
                <a:cs typeface="Arial"/>
              </a:rPr>
              <a:t>a</a:t>
            </a:r>
            <a:r>
              <a:rPr sz="1100" spc="360" dirty="0" smtClean="0">
                <a:solidFill>
                  <a:srgbClr val="2F2F2F"/>
                </a:solidFill>
                <a:latin typeface="Arial"/>
                <a:cs typeface="Arial"/>
              </a:rPr>
              <a:t>t</a:t>
            </a:r>
            <a:r>
              <a:rPr sz="1100" spc="525" dirty="0" smtClean="0">
                <a:solidFill>
                  <a:srgbClr val="565656"/>
                </a:solidFill>
                <a:latin typeface="Arial"/>
                <a:cs typeface="Arial"/>
              </a:rPr>
              <a:t>ing </a:t>
            </a:r>
            <a:r>
              <a:rPr sz="1100" spc="-30" dirty="0" smtClean="0">
                <a:solidFill>
                  <a:srgbClr val="565656"/>
                </a:solidFill>
                <a:latin typeface="Arial"/>
                <a:cs typeface="Arial"/>
              </a:rPr>
              <a:t> </a:t>
            </a:r>
            <a:r>
              <a:rPr sz="1100" spc="265" dirty="0" smtClean="0">
                <a:solidFill>
                  <a:srgbClr val="423F42"/>
                </a:solidFill>
                <a:latin typeface="Arial"/>
                <a:cs typeface="Arial"/>
              </a:rPr>
              <a:t>'V\Iave  </a:t>
            </a:r>
            <a:r>
              <a:rPr sz="1100" spc="-90" dirty="0" smtClean="0">
                <a:solidFill>
                  <a:srgbClr val="423F42"/>
                </a:solidFill>
                <a:latin typeface="Arial"/>
                <a:cs typeface="Arial"/>
              </a:rPr>
              <a:t> </a:t>
            </a:r>
            <a:r>
              <a:rPr sz="1100" spc="350" dirty="0" smtClean="0">
                <a:solidFill>
                  <a:srgbClr val="2F2F2F"/>
                </a:solidFill>
                <a:latin typeface="Arial"/>
                <a:cs typeface="Arial"/>
              </a:rPr>
              <a:t>(</a:t>
            </a:r>
            <a:r>
              <a:rPr sz="1100" spc="705" dirty="0" smtClean="0">
                <a:solidFill>
                  <a:srgbClr val="423F42"/>
                </a:solidFill>
                <a:latin typeface="Arial"/>
                <a:cs typeface="Arial"/>
              </a:rPr>
              <a:t>d </a:t>
            </a:r>
            <a:r>
              <a:rPr sz="1100" spc="-95" dirty="0" smtClean="0">
                <a:solidFill>
                  <a:srgbClr val="423F42"/>
                </a:solidFill>
                <a:latin typeface="Arial"/>
                <a:cs typeface="Arial"/>
              </a:rPr>
              <a:t> </a:t>
            </a:r>
            <a:r>
              <a:rPr sz="1200" spc="240" dirty="0" smtClean="0">
                <a:solidFill>
                  <a:srgbClr val="2F2F2F"/>
                </a:solidFill>
                <a:latin typeface="Times New Roman"/>
                <a:cs typeface="Times New Roman"/>
              </a:rPr>
              <a:t>g</a:t>
            </a:r>
            <a:r>
              <a:rPr sz="1100" spc="-120" dirty="0" smtClean="0">
                <a:solidFill>
                  <a:srgbClr val="565656"/>
                </a:solidFill>
                <a:latin typeface="Arial"/>
                <a:cs typeface="Arial"/>
              </a:rPr>
              <a:t>i</a:t>
            </a:r>
            <a:r>
              <a:rPr sz="1100" spc="509" dirty="0" smtClean="0">
                <a:solidFill>
                  <a:srgbClr val="2F2F2F"/>
                </a:solidFill>
                <a:latin typeface="Arial"/>
                <a:cs typeface="Arial"/>
              </a:rPr>
              <a:t>ta</a:t>
            </a:r>
            <a:r>
              <a:rPr sz="1100" spc="-170" dirty="0" smtClean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00" spc="160" dirty="0" smtClean="0">
                <a:latin typeface="Arial"/>
                <a:cs typeface="Arial"/>
              </a:rPr>
              <a:t>I</a:t>
            </a:r>
            <a:r>
              <a:rPr sz="1100" spc="540" dirty="0" smtClean="0">
                <a:solidFill>
                  <a:srgbClr val="423F42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1292860">
              <a:lnSpc>
                <a:spcPts val="7365"/>
              </a:lnSpc>
              <a:tabLst>
                <a:tab pos="2636520" algn="l"/>
              </a:tabLst>
            </a:pPr>
            <a:r>
              <a:rPr sz="6350" spc="-865" dirty="0" smtClean="0">
                <a:solidFill>
                  <a:srgbClr val="2B00E6"/>
                </a:solidFill>
                <a:latin typeface="Arial"/>
                <a:cs typeface="Arial"/>
              </a:rPr>
              <a:t>I	</a:t>
            </a:r>
            <a:r>
              <a:rPr sz="6350" spc="-975" dirty="0" smtClean="0">
                <a:solidFill>
                  <a:srgbClr val="2B00E6"/>
                </a:solidFill>
                <a:latin typeface="Arial"/>
                <a:cs typeface="Arial"/>
              </a:rPr>
              <a:t>I</a:t>
            </a:r>
            <a:endParaRPr sz="6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01900" y="4236720"/>
            <a:ext cx="210820" cy="1949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spc="855" dirty="0" smtClean="0">
                <a:solidFill>
                  <a:srgbClr val="2F2F2F"/>
                </a:solidFill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45100" y="4258564"/>
            <a:ext cx="187960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665" dirty="0" smtClean="0">
                <a:solidFill>
                  <a:srgbClr val="423F42"/>
                </a:solidFill>
                <a:latin typeface="Arial"/>
                <a:cs typeface="Arial"/>
              </a:rPr>
              <a:t>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89268" y="4245864"/>
            <a:ext cx="184150" cy="1949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spc="645" dirty="0" smtClean="0">
                <a:solidFill>
                  <a:srgbClr val="423F42"/>
                </a:solidFill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07539" y="4605273"/>
            <a:ext cx="5168900" cy="1149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660" dirty="0" smtClean="0">
                <a:solidFill>
                  <a:srgbClr val="2F2F2F"/>
                </a:solidFill>
                <a:latin typeface="Arial"/>
                <a:cs typeface="Arial"/>
              </a:rPr>
              <a:t>Mod</a:t>
            </a:r>
            <a:r>
              <a:rPr sz="1100" spc="125" dirty="0" smtClean="0">
                <a:solidFill>
                  <a:srgbClr val="2F2F2F"/>
                </a:solidFill>
                <a:latin typeface="Arial"/>
                <a:cs typeface="Arial"/>
              </a:rPr>
              <a:t>u</a:t>
            </a:r>
            <a:r>
              <a:rPr sz="1100" spc="-275" dirty="0" smtClean="0">
                <a:solidFill>
                  <a:srgbClr val="565656"/>
                </a:solidFill>
                <a:latin typeface="Arial"/>
                <a:cs typeface="Arial"/>
              </a:rPr>
              <a:t>l</a:t>
            </a:r>
            <a:r>
              <a:rPr sz="1100" spc="535" dirty="0" smtClean="0">
                <a:solidFill>
                  <a:srgbClr val="2F2F2F"/>
                </a:solidFill>
                <a:latin typeface="Arial"/>
                <a:cs typeface="Arial"/>
              </a:rPr>
              <a:t>ated </a:t>
            </a:r>
            <a:r>
              <a:rPr sz="1100" spc="55" dirty="0" smtClean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90" dirty="0" smtClean="0">
                <a:solidFill>
                  <a:srgbClr val="2F2F2F"/>
                </a:solidFill>
                <a:latin typeface="Times New Roman"/>
                <a:cs typeface="Times New Roman"/>
              </a:rPr>
              <a:t>IR.e</a:t>
            </a:r>
            <a:r>
              <a:rPr sz="1150" spc="-70" dirty="0" smtClean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1250" spc="655" dirty="0" smtClean="0">
                <a:solidFill>
                  <a:srgbClr val="2F2F2F"/>
                </a:solidFill>
                <a:latin typeface="Times New Roman"/>
                <a:cs typeface="Times New Roman"/>
              </a:rPr>
              <a:t>s</a:t>
            </a:r>
            <a:r>
              <a:rPr sz="1250" spc="819" dirty="0" smtClean="0">
                <a:solidFill>
                  <a:srgbClr val="2F2F2F"/>
                </a:solidFill>
                <a:latin typeface="Times New Roman"/>
                <a:cs typeface="Times New Roman"/>
              </a:rPr>
              <a:t>u</a:t>
            </a:r>
            <a:r>
              <a:rPr sz="1250" spc="25" dirty="0" smtClean="0">
                <a:solidFill>
                  <a:srgbClr val="565656"/>
                </a:solidFill>
                <a:latin typeface="Times New Roman"/>
                <a:cs typeface="Times New Roman"/>
              </a:rPr>
              <a:t>1:</a:t>
            </a:r>
            <a:endParaRPr sz="1250">
              <a:latin typeface="Times New Roman"/>
              <a:cs typeface="Times New Roman"/>
            </a:endParaRPr>
          </a:p>
          <a:p>
            <a:pPr marL="53340">
              <a:lnSpc>
                <a:spcPts val="4480"/>
              </a:lnSpc>
            </a:pPr>
            <a:r>
              <a:rPr sz="3850" i="1" spc="535" dirty="0" smtClean="0">
                <a:solidFill>
                  <a:srgbClr val="2A3F5B"/>
                </a:solidFill>
                <a:latin typeface="Arial"/>
                <a:cs typeface="Arial"/>
              </a:rPr>
              <a:t>f\</a:t>
            </a:r>
            <a:r>
              <a:rPr sz="3850" i="1" spc="1090" dirty="0" smtClean="0">
                <a:solidFill>
                  <a:srgbClr val="2A3F5B"/>
                </a:solidFill>
                <a:latin typeface="Arial"/>
                <a:cs typeface="Arial"/>
              </a:rPr>
              <a:t>1</a:t>
            </a:r>
            <a:r>
              <a:rPr sz="3850" i="1" spc="-400" dirty="0" smtClean="0">
                <a:solidFill>
                  <a:srgbClr val="2A3F5B"/>
                </a:solidFill>
                <a:latin typeface="Arial"/>
                <a:cs typeface="Arial"/>
              </a:rPr>
              <a:t>\</a:t>
            </a:r>
            <a:r>
              <a:rPr sz="8475" spc="-1005" baseline="-29498" dirty="0" smtClean="0">
                <a:solidFill>
                  <a:srgbClr val="2A3F5B"/>
                </a:solidFill>
                <a:latin typeface="Arial"/>
                <a:cs typeface="Arial"/>
              </a:rPr>
              <a:t>w</a:t>
            </a:r>
            <a:r>
              <a:rPr sz="3850" i="1" spc="-3490" dirty="0" smtClean="0">
                <a:solidFill>
                  <a:srgbClr val="2A3F5B"/>
                </a:solidFill>
                <a:latin typeface="Arial"/>
                <a:cs typeface="Arial"/>
              </a:rPr>
              <a:t>1</a:t>
            </a:r>
            <a:r>
              <a:rPr sz="8475" spc="697" baseline="-29498" dirty="0" smtClean="0">
                <a:solidFill>
                  <a:srgbClr val="2A3F5B"/>
                </a:solidFill>
                <a:latin typeface="Arial"/>
                <a:cs typeface="Arial"/>
              </a:rPr>
              <a:t>v</a:t>
            </a:r>
            <a:r>
              <a:rPr sz="3850" i="1" spc="1025" dirty="0" smtClean="0">
                <a:solidFill>
                  <a:srgbClr val="2A3F5B"/>
                </a:solidFill>
                <a:latin typeface="Arial"/>
                <a:cs typeface="Arial"/>
              </a:rPr>
              <a:t>\</a:t>
            </a:r>
            <a:r>
              <a:rPr sz="3850" i="1" spc="1055" dirty="0" smtClean="0">
                <a:solidFill>
                  <a:srgbClr val="2A3F5B"/>
                </a:solidFill>
                <a:latin typeface="Arial"/>
                <a:cs typeface="Arial"/>
              </a:rPr>
              <a:t>M</a:t>
            </a:r>
            <a:r>
              <a:rPr sz="8475" spc="-1410" baseline="-29498" dirty="0" smtClean="0">
                <a:solidFill>
                  <a:srgbClr val="2A3F5B"/>
                </a:solidFill>
                <a:latin typeface="Arial"/>
                <a:cs typeface="Arial"/>
              </a:rPr>
              <a:t>v</a:t>
            </a:r>
            <a:r>
              <a:rPr sz="3850" i="1" spc="-285" dirty="0" smtClean="0">
                <a:solidFill>
                  <a:srgbClr val="2A3F5B"/>
                </a:solidFill>
                <a:latin typeface="Arial"/>
                <a:cs typeface="Arial"/>
              </a:rPr>
              <a:t>f</a:t>
            </a:r>
            <a:r>
              <a:rPr sz="3850" i="1" spc="-1985" dirty="0" smtClean="0">
                <a:solidFill>
                  <a:srgbClr val="2A3F5B"/>
                </a:solidFill>
                <a:latin typeface="Arial"/>
                <a:cs typeface="Arial"/>
              </a:rPr>
              <a:t>\</a:t>
            </a:r>
            <a:r>
              <a:rPr sz="8475" spc="-2092" baseline="-29498" dirty="0" smtClean="0">
                <a:solidFill>
                  <a:srgbClr val="2A3F5B"/>
                </a:solidFill>
                <a:latin typeface="Arial"/>
                <a:cs typeface="Arial"/>
              </a:rPr>
              <a:t>v</a:t>
            </a:r>
            <a:r>
              <a:rPr sz="3850" i="1" spc="-35" dirty="0" smtClean="0">
                <a:solidFill>
                  <a:srgbClr val="2A3F5B"/>
                </a:solidFill>
                <a:latin typeface="Arial"/>
                <a:cs typeface="Arial"/>
              </a:rPr>
              <a:t>1</a:t>
            </a:r>
            <a:r>
              <a:rPr sz="8475" spc="-3622" baseline="-29498" dirty="0" smtClean="0">
                <a:solidFill>
                  <a:srgbClr val="2A3F5B"/>
                </a:solidFill>
                <a:latin typeface="Arial"/>
                <a:cs typeface="Arial"/>
              </a:rPr>
              <a:t>v</a:t>
            </a:r>
            <a:r>
              <a:rPr sz="3850" i="1" spc="1025" dirty="0" smtClean="0">
                <a:solidFill>
                  <a:srgbClr val="2A3F5B"/>
                </a:solidFill>
                <a:latin typeface="Arial"/>
                <a:cs typeface="Arial"/>
              </a:rPr>
              <a:t>\f\</a:t>
            </a:r>
            <a:endParaRPr sz="385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02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6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" y="0"/>
            <a:ext cx="9144000" cy="693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54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4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4939" y="3448557"/>
            <a:ext cx="7294880" cy="48958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b="1" spc="-25" dirty="0" smtClean="0">
                <a:latin typeface="Verdana"/>
                <a:cs typeface="Verdana"/>
              </a:rPr>
              <a:t>Chapter </a:t>
            </a:r>
            <a:r>
              <a:rPr sz="3200" b="1" spc="-20" dirty="0" smtClean="0">
                <a:latin typeface="Verdana"/>
                <a:cs typeface="Verdana"/>
              </a:rPr>
              <a:t>5.</a:t>
            </a:r>
            <a:r>
              <a:rPr sz="3200" b="1" spc="10" dirty="0" smtClean="0">
                <a:latin typeface="Verdana"/>
                <a:cs typeface="Verdana"/>
              </a:rPr>
              <a:t> </a:t>
            </a:r>
            <a:r>
              <a:rPr sz="3200" b="1" spc="-25" dirty="0" smtClean="0">
                <a:latin typeface="Verdana"/>
                <a:cs typeface="Verdana"/>
              </a:rPr>
              <a:t>Ana</a:t>
            </a:r>
            <a:r>
              <a:rPr sz="3200" b="1" spc="-20" dirty="0" smtClean="0">
                <a:latin typeface="Verdana"/>
                <a:cs typeface="Verdana"/>
              </a:rPr>
              <a:t>l</a:t>
            </a:r>
            <a:r>
              <a:rPr sz="3200" b="1" spc="-25" dirty="0" smtClean="0">
                <a:latin typeface="Verdana"/>
                <a:cs typeface="Verdana"/>
              </a:rPr>
              <a:t>og</a:t>
            </a:r>
            <a:r>
              <a:rPr sz="3200" b="1" spc="15" dirty="0" smtClean="0">
                <a:latin typeface="Verdana"/>
                <a:cs typeface="Verdana"/>
              </a:rPr>
              <a:t> </a:t>
            </a:r>
            <a:r>
              <a:rPr sz="3200" b="1" spc="-30" dirty="0" smtClean="0">
                <a:latin typeface="Verdana"/>
                <a:cs typeface="Verdana"/>
              </a:rPr>
              <a:t>T</a:t>
            </a:r>
            <a:r>
              <a:rPr sz="3200" b="1" spc="-25" dirty="0" smtClean="0">
                <a:latin typeface="Verdana"/>
                <a:cs typeface="Verdana"/>
              </a:rPr>
              <a:t>ransm</a:t>
            </a:r>
            <a:r>
              <a:rPr sz="3200" b="1" spc="-20" dirty="0" smtClean="0">
                <a:latin typeface="Verdana"/>
                <a:cs typeface="Verdana"/>
              </a:rPr>
              <a:t>is</a:t>
            </a:r>
            <a:r>
              <a:rPr sz="3200" b="1" spc="-15" dirty="0" smtClean="0">
                <a:latin typeface="Verdana"/>
                <a:cs typeface="Verdana"/>
              </a:rPr>
              <a:t>s</a:t>
            </a:r>
            <a:r>
              <a:rPr sz="3200" b="1" spc="-20" dirty="0" smtClean="0">
                <a:latin typeface="Verdana"/>
                <a:cs typeface="Verdana"/>
              </a:rPr>
              <a:t>ion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32412" y="6597904"/>
            <a:ext cx="363855" cy="2216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 smtClean="0">
                <a:solidFill>
                  <a:srgbClr val="FFFFFF"/>
                </a:solidFill>
                <a:latin typeface="Verdana"/>
                <a:cs typeface="Verdana"/>
              </a:rPr>
              <a:t>4-1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7925487" cy="44199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0" y="304800"/>
            <a:ext cx="2332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Multiplexing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66637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7800"/>
            <a:ext cx="8686800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90291" y="304800"/>
            <a:ext cx="3539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Categories of Multiplexing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31881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098" y="228600"/>
            <a:ext cx="7455051" cy="976945"/>
          </a:xfrm>
        </p:spPr>
        <p:txBody>
          <a:bodyPr/>
          <a:lstStyle/>
          <a:p>
            <a:r>
              <a:rPr lang="en-US" sz="4000" dirty="0" smtClean="0"/>
              <a:t>Frequency-Division Multiplexing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38326"/>
            <a:ext cx="8076148" cy="4529074"/>
          </a:xfrm>
        </p:spPr>
        <p:txBody>
          <a:bodyPr/>
          <a:lstStyle/>
          <a:p>
            <a:r>
              <a:rPr lang="en-US" dirty="0" smtClean="0"/>
              <a:t>FDM is an analog multiplexing technique that </a:t>
            </a:r>
            <a:r>
              <a:rPr lang="en-US" dirty="0" err="1" smtClean="0"/>
              <a:t>combi</a:t>
            </a:r>
            <a:r>
              <a:rPr lang="en-US" dirty="0" smtClean="0"/>
              <a:t>  </a:t>
            </a:r>
            <a:r>
              <a:rPr lang="en-US" dirty="0" err="1" smtClean="0"/>
              <a:t>nes</a:t>
            </a:r>
            <a:r>
              <a:rPr lang="en-US" dirty="0" smtClean="0"/>
              <a:t> analog signals</a:t>
            </a:r>
          </a:p>
          <a:p>
            <a:r>
              <a:rPr lang="en-US" dirty="0" smtClean="0"/>
              <a:t>Signals modulate different carrier frequencies  Modulated signals are combined into a composite signal.</a:t>
            </a:r>
          </a:p>
          <a:p>
            <a:r>
              <a:rPr lang="en-US" dirty="0" smtClean="0"/>
              <a:t>Channels can be separated by strips of unused band  width (guard band) to prevent overlapping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42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65" y="228600"/>
            <a:ext cx="7747304" cy="976945"/>
          </a:xfrm>
        </p:spPr>
        <p:txBody>
          <a:bodyPr/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Frequency-Division Multiplexing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29" y="1524000"/>
            <a:ext cx="8535140" cy="41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56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73610"/>
            <a:ext cx="7378851" cy="976945"/>
          </a:xfrm>
        </p:spPr>
        <p:txBody>
          <a:bodyPr/>
          <a:lstStyle/>
          <a:p>
            <a:r>
              <a:rPr lang="en-US" dirty="0" smtClean="0"/>
              <a:t>Frequency-Division Multiplexing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8382727" cy="22069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3792033"/>
            <a:ext cx="8610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at the multiplexer	(MUX) :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each source generates a signal of similar frequency range  inside the multiplexer, these similar signals modulates different carrier frequencies (f1, f2 and f3)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resulting modulated signals are then combined into a sin 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gle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composite signal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339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66293"/>
            <a:ext cx="7455051" cy="976945"/>
          </a:xfrm>
        </p:spPr>
        <p:txBody>
          <a:bodyPr/>
          <a:lstStyle/>
          <a:p>
            <a:r>
              <a:rPr lang="en-US" sz="3600" dirty="0" smtClean="0"/>
              <a:t>Frequency-Division DeMultiplexing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72" y="1219200"/>
            <a:ext cx="8064653" cy="27434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1" y="4038600"/>
            <a:ext cx="82932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at the DE multiplexer (DEMUX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 :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series of filters are used to decompose the multiplexed  signals into its original component signals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individual signals are then passed to a demodulator  that separates them from their carriers and passes them  to the output lines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111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397" y="361381"/>
            <a:ext cx="7455051" cy="976945"/>
          </a:xfrm>
        </p:spPr>
        <p:txBody>
          <a:bodyPr/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Frequency-Division DeMultiplexing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38326"/>
            <a:ext cx="7797460" cy="43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8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91455"/>
            <a:ext cx="7747304" cy="976945"/>
          </a:xfrm>
        </p:spPr>
        <p:txBody>
          <a:bodyPr/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Wave Division Multiplexing(WDM)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2" y="1143000"/>
            <a:ext cx="8687553" cy="2362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223" y="3669319"/>
            <a:ext cx="868755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designed to use the high-data-rate capability of fiber-optic c  able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fiber optic cable data rate is higher that the metallic transmission cable data rate. Conceptually the same as FDM but involving with optical signals with higher frequency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Combining different signals of different frequencies  (wavelengths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0898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097" y="228600"/>
            <a:ext cx="7455051" cy="976945"/>
          </a:xfrm>
        </p:spPr>
        <p:txBody>
          <a:bodyPr/>
          <a:lstStyle/>
          <a:p>
            <a:r>
              <a:rPr lang="en-US" dirty="0" smtClean="0"/>
              <a:t>Time Division Multiplexing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338326"/>
            <a:ext cx="8686799" cy="2243074"/>
          </a:xfrm>
        </p:spPr>
        <p:txBody>
          <a:bodyPr/>
          <a:lstStyle/>
          <a:p>
            <a:r>
              <a:rPr lang="en-US" dirty="0" smtClean="0"/>
              <a:t>Digital multiplexing technique for combining several low-rate channels into one high-rate one</a:t>
            </a:r>
          </a:p>
          <a:p>
            <a:r>
              <a:rPr lang="en-US" dirty="0" smtClean="0"/>
              <a:t>Instead of sharing a portion of the bandwidth as  in FDM, time is shared. Each connection occupies a portion of time in the link.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81400"/>
            <a:ext cx="8303472" cy="27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81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498" y="228600"/>
            <a:ext cx="7302651" cy="976945"/>
          </a:xfrm>
        </p:spPr>
        <p:txBody>
          <a:bodyPr/>
          <a:lstStyle/>
          <a:p>
            <a:r>
              <a:rPr lang="en-US" dirty="0" smtClean="0"/>
              <a:t>Time Division Multiplexing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1" y="1338326"/>
            <a:ext cx="8228548" cy="4529074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TDM can be divided into 2 different schemes :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synchronous TDM :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Time allotment is given even no data is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sent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statistical TDM :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Time allotment is dynamically given to improve bandwidth efficiency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31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8302" y="1159002"/>
            <a:ext cx="8071484" cy="3813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12700" indent="-343535" algn="just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ne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wave</a:t>
            </a:r>
            <a:r>
              <a:rPr sz="2400" spc="-5" dirty="0" smtClean="0">
                <a:latin typeface="Times New Roman"/>
                <a:cs typeface="Times New Roman"/>
              </a:rPr>
              <a:t> i</a:t>
            </a:r>
            <a:r>
              <a:rPr sz="2400" spc="0" dirty="0" smtClean="0">
                <a:latin typeface="Times New Roman"/>
                <a:cs typeface="Times New Roman"/>
              </a:rPr>
              <a:t>s de</a:t>
            </a:r>
            <a:r>
              <a:rPr sz="2400" spc="-5" dirty="0" smtClean="0">
                <a:latin typeface="Times New Roman"/>
                <a:cs typeface="Times New Roman"/>
              </a:rPr>
              <a:t>fi</a:t>
            </a:r>
            <a:r>
              <a:rPr sz="2400" spc="0" dirty="0" smtClean="0">
                <a:latin typeface="Times New Roman"/>
                <a:cs typeface="Times New Roman"/>
              </a:rPr>
              <a:t>ned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by 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h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ee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cha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5" dirty="0" smtClean="0">
                <a:latin typeface="Times New Roman"/>
                <a:cs typeface="Times New Roman"/>
              </a:rPr>
              <a:t>cteri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10" dirty="0" smtClean="0">
                <a:latin typeface="Times New Roman"/>
                <a:cs typeface="Times New Roman"/>
              </a:rPr>
              <a:t>t</a:t>
            </a:r>
            <a:r>
              <a:rPr sz="2400" spc="-5" dirty="0" smtClean="0">
                <a:latin typeface="Times New Roman"/>
                <a:cs typeface="Times New Roman"/>
              </a:rPr>
              <a:t>ic</a:t>
            </a:r>
            <a:r>
              <a:rPr sz="2400" spc="0" dirty="0" smtClean="0">
                <a:latin typeface="Times New Roman"/>
                <a:cs typeface="Times New Roman"/>
              </a:rPr>
              <a:t>s:</a:t>
            </a:r>
            <a:r>
              <a:rPr sz="2400" spc="-2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5" dirty="0" smtClean="0">
                <a:latin typeface="Times New Roman"/>
                <a:cs typeface="Times New Roman"/>
              </a:rPr>
              <a:t>m</a:t>
            </a:r>
            <a:r>
              <a:rPr sz="2400" spc="0" dirty="0" smtClean="0">
                <a:latin typeface="Times New Roman"/>
                <a:cs typeface="Times New Roman"/>
              </a:rPr>
              <a:t>p</a:t>
            </a:r>
            <a:r>
              <a:rPr sz="2400" spc="-5" dirty="0" smtClean="0">
                <a:latin typeface="Times New Roman"/>
                <a:cs typeface="Times New Roman"/>
              </a:rPr>
              <a:t>lit</a:t>
            </a:r>
            <a:r>
              <a:rPr sz="2400" spc="0" dirty="0" smtClean="0">
                <a:latin typeface="Times New Roman"/>
                <a:cs typeface="Times New Roman"/>
              </a:rPr>
              <a:t>ud</a:t>
            </a:r>
            <a:r>
              <a:rPr sz="2400" spc="-5" dirty="0" smtClean="0">
                <a:latin typeface="Times New Roman"/>
                <a:cs typeface="Times New Roman"/>
              </a:rPr>
              <a:t>e</a:t>
            </a:r>
            <a:r>
              <a:rPr sz="2400" spc="0" dirty="0" smtClean="0">
                <a:latin typeface="Times New Roman"/>
                <a:cs typeface="Times New Roman"/>
              </a:rPr>
              <a:t>,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fr</a:t>
            </a:r>
            <a:r>
              <a:rPr sz="2400" spc="0" dirty="0" smtClean="0">
                <a:latin typeface="Times New Roman"/>
                <a:cs typeface="Times New Roman"/>
              </a:rPr>
              <a:t>eq uency,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and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phase.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When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we va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y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anyone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of</a:t>
            </a:r>
            <a:r>
              <a:rPr sz="2400" spc="-5" dirty="0" smtClean="0">
                <a:latin typeface="Times New Roman"/>
                <a:cs typeface="Times New Roman"/>
              </a:rPr>
              <a:t> t</a:t>
            </a:r>
            <a:r>
              <a:rPr sz="2400" spc="0" dirty="0" smtClean="0">
                <a:latin typeface="Times New Roman"/>
                <a:cs typeface="Times New Roman"/>
              </a:rPr>
              <a:t>hese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cha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ac</a:t>
            </a:r>
            <a:r>
              <a:rPr sz="2400" spc="-10" dirty="0" smtClean="0">
                <a:latin typeface="Times New Roman"/>
                <a:cs typeface="Times New Roman"/>
              </a:rPr>
              <a:t>t</a:t>
            </a:r>
            <a:r>
              <a:rPr sz="2400" spc="-5" dirty="0" smtClean="0">
                <a:latin typeface="Times New Roman"/>
                <a:cs typeface="Times New Roman"/>
              </a:rPr>
              <a:t>er</a:t>
            </a:r>
            <a:r>
              <a:rPr sz="2400" spc="-10" dirty="0" smtClean="0">
                <a:latin typeface="Times New Roman"/>
                <a:cs typeface="Times New Roman"/>
              </a:rPr>
              <a:t>i</a:t>
            </a:r>
            <a:r>
              <a:rPr sz="2400" spc="-5" dirty="0" smtClean="0">
                <a:latin typeface="Times New Roman"/>
                <a:cs typeface="Times New Roman"/>
              </a:rPr>
              <a:t>s</a:t>
            </a:r>
            <a:r>
              <a:rPr sz="2400" spc="-10" dirty="0" smtClean="0">
                <a:latin typeface="Times New Roman"/>
                <a:cs typeface="Times New Roman"/>
              </a:rPr>
              <a:t>ti</a:t>
            </a:r>
            <a:r>
              <a:rPr sz="2400" spc="0" dirty="0" smtClean="0">
                <a:latin typeface="Times New Roman"/>
                <a:cs typeface="Times New Roman"/>
              </a:rPr>
              <a:t>c s, we c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ea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e</a:t>
            </a:r>
            <a:r>
              <a:rPr sz="2400" spc="-2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d</a:t>
            </a:r>
            <a:r>
              <a:rPr sz="2400" spc="-5" dirty="0" smtClean="0">
                <a:latin typeface="Times New Roman"/>
                <a:cs typeface="Times New Roman"/>
              </a:rPr>
              <a:t>iff</a:t>
            </a:r>
            <a:r>
              <a:rPr sz="2400" spc="0" dirty="0" smtClean="0">
                <a:latin typeface="Times New Roman"/>
                <a:cs typeface="Times New Roman"/>
              </a:rPr>
              <a:t>e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ent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ve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on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of 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hat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wave.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by chang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ng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one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c ha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ac</a:t>
            </a:r>
            <a:r>
              <a:rPr sz="2400" spc="-5" dirty="0" smtClean="0">
                <a:latin typeface="Times New Roman"/>
                <a:cs typeface="Times New Roman"/>
              </a:rPr>
              <a:t>teri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-10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c</a:t>
            </a:r>
            <a:r>
              <a:rPr sz="2400" spc="-2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of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5" dirty="0" smtClean="0">
                <a:latin typeface="Times New Roman"/>
                <a:cs typeface="Times New Roman"/>
              </a:rPr>
              <a:t>im</a:t>
            </a:r>
            <a:r>
              <a:rPr sz="2400" spc="0" dirty="0" smtClean="0">
                <a:latin typeface="Times New Roman"/>
                <a:cs typeface="Times New Roman"/>
              </a:rPr>
              <a:t>p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e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e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ec</a:t>
            </a:r>
            <a:r>
              <a:rPr sz="2400" spc="-10" dirty="0" smtClean="0">
                <a:latin typeface="Times New Roman"/>
                <a:cs typeface="Times New Roman"/>
              </a:rPr>
              <a:t>t</a:t>
            </a:r>
            <a:r>
              <a:rPr sz="2400" spc="-5" dirty="0" smtClean="0">
                <a:latin typeface="Times New Roman"/>
                <a:cs typeface="Times New Roman"/>
              </a:rPr>
              <a:t>ri</a:t>
            </a:r>
            <a:r>
              <a:rPr sz="2400" spc="0" dirty="0" smtClean="0">
                <a:latin typeface="Times New Roman"/>
                <a:cs typeface="Times New Roman"/>
              </a:rPr>
              <a:t>c</a:t>
            </a:r>
            <a:r>
              <a:rPr sz="2400" spc="-2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gna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,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we can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use</a:t>
            </a:r>
            <a:r>
              <a:rPr sz="2400" spc="-5" dirty="0" smtClean="0">
                <a:latin typeface="Times New Roman"/>
                <a:cs typeface="Times New Roman"/>
              </a:rPr>
              <a:t> i</a:t>
            </a:r>
            <a:r>
              <a:rPr sz="2400" spc="0" dirty="0" smtClean="0">
                <a:latin typeface="Times New Roman"/>
                <a:cs typeface="Times New Roman"/>
              </a:rPr>
              <a:t>t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o 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ep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ese nt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d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g</a:t>
            </a:r>
            <a:r>
              <a:rPr sz="2400" spc="-5" dirty="0" smtClean="0">
                <a:latin typeface="Times New Roman"/>
                <a:cs typeface="Times New Roman"/>
              </a:rPr>
              <a:t>it</a:t>
            </a:r>
            <a:r>
              <a:rPr sz="2400" spc="0" dirty="0" smtClean="0">
                <a:latin typeface="Times New Roman"/>
                <a:cs typeface="Times New Roman"/>
              </a:rPr>
              <a:t>al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da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ts val="650"/>
              </a:lnSpc>
              <a:spcBef>
                <a:spcPts val="12"/>
              </a:spcBef>
            </a:pPr>
            <a:endParaRPr sz="650"/>
          </a:p>
          <a:p>
            <a:pPr marL="12700">
              <a:lnSpc>
                <a:spcPct val="100000"/>
              </a:lnSpc>
            </a:pPr>
            <a:r>
              <a:rPr sz="2800" b="1" spc="-5" dirty="0" smtClean="0">
                <a:latin typeface="Times New Roman"/>
                <a:cs typeface="Times New Roman"/>
              </a:rPr>
              <a:t>B</a:t>
            </a:r>
            <a:r>
              <a:rPr sz="2800" b="1" spc="0" dirty="0" smtClean="0">
                <a:latin typeface="Times New Roman"/>
                <a:cs typeface="Times New Roman"/>
              </a:rPr>
              <a:t>it</a:t>
            </a:r>
            <a:r>
              <a:rPr sz="2800" b="1" spc="-5" dirty="0" smtClean="0">
                <a:latin typeface="Times New Roman"/>
                <a:cs typeface="Times New Roman"/>
              </a:rPr>
              <a:t> r</a:t>
            </a:r>
            <a:r>
              <a:rPr sz="2800" b="1" spc="0" dirty="0" smtClean="0">
                <a:latin typeface="Times New Roman"/>
                <a:cs typeface="Times New Roman"/>
              </a:rPr>
              <a:t>ate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ts val="550"/>
              </a:lnSpc>
              <a:spcBef>
                <a:spcPts val="35"/>
              </a:spcBef>
            </a:pPr>
            <a:endParaRPr sz="550"/>
          </a:p>
          <a:p>
            <a:pPr marL="927100">
              <a:lnSpc>
                <a:spcPct val="100000"/>
              </a:lnSpc>
            </a:pPr>
            <a:r>
              <a:rPr sz="2400" dirty="0" smtClean="0">
                <a:latin typeface="Times New Roman"/>
                <a:cs typeface="Times New Roman"/>
              </a:rPr>
              <a:t>B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t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e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s 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he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nu</a:t>
            </a:r>
            <a:r>
              <a:rPr sz="2400" spc="-5" dirty="0" smtClean="0">
                <a:latin typeface="Times New Roman"/>
                <a:cs typeface="Times New Roman"/>
              </a:rPr>
              <a:t>m</a:t>
            </a:r>
            <a:r>
              <a:rPr sz="2400" spc="0" dirty="0" smtClean="0">
                <a:latin typeface="Times New Roman"/>
                <a:cs typeface="Times New Roman"/>
              </a:rPr>
              <a:t>ber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of b</a:t>
            </a:r>
            <a:r>
              <a:rPr sz="2400" spc="-5" dirty="0" smtClean="0">
                <a:latin typeface="Times New Roman"/>
                <a:cs typeface="Times New Roman"/>
              </a:rPr>
              <a:t>it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per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second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ts val="650"/>
              </a:lnSpc>
              <a:spcBef>
                <a:spcPts val="11"/>
              </a:spcBef>
            </a:pPr>
            <a:endParaRPr sz="650"/>
          </a:p>
          <a:p>
            <a:pPr marL="12700">
              <a:lnSpc>
                <a:spcPct val="100000"/>
              </a:lnSpc>
            </a:pPr>
            <a:r>
              <a:rPr sz="2800" b="1" spc="-5" dirty="0" smtClean="0">
                <a:latin typeface="Times New Roman"/>
                <a:cs typeface="Times New Roman"/>
              </a:rPr>
              <a:t>B</a:t>
            </a:r>
            <a:r>
              <a:rPr sz="2800" b="1" spc="0" dirty="0" smtClean="0">
                <a:latin typeface="Times New Roman"/>
                <a:cs typeface="Times New Roman"/>
              </a:rPr>
              <a:t>aud</a:t>
            </a:r>
            <a:r>
              <a:rPr sz="2800" b="1" spc="-5" dirty="0" smtClean="0">
                <a:latin typeface="Times New Roman"/>
                <a:cs typeface="Times New Roman"/>
              </a:rPr>
              <a:t> r</a:t>
            </a:r>
            <a:r>
              <a:rPr sz="2800" b="1" spc="0" dirty="0" smtClean="0">
                <a:latin typeface="Times New Roman"/>
                <a:cs typeface="Times New Roman"/>
              </a:rPr>
              <a:t>ate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ts val="650"/>
              </a:lnSpc>
              <a:spcBef>
                <a:spcPts val="22"/>
              </a:spcBef>
            </a:pPr>
            <a:endParaRPr sz="650"/>
          </a:p>
          <a:p>
            <a:pPr marL="927100">
              <a:lnSpc>
                <a:spcPct val="100000"/>
              </a:lnSpc>
            </a:pPr>
            <a:r>
              <a:rPr sz="2400" dirty="0" smtClean="0">
                <a:latin typeface="Times New Roman"/>
                <a:cs typeface="Times New Roman"/>
              </a:rPr>
              <a:t>Baud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e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5" dirty="0" smtClean="0">
                <a:latin typeface="Times New Roman"/>
                <a:cs typeface="Times New Roman"/>
              </a:rPr>
              <a:t> t</a:t>
            </a:r>
            <a:r>
              <a:rPr sz="2400" spc="0" dirty="0" smtClean="0">
                <a:latin typeface="Times New Roman"/>
                <a:cs typeface="Times New Roman"/>
              </a:rPr>
              <a:t>he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nu</a:t>
            </a:r>
            <a:r>
              <a:rPr sz="2400" spc="-5" dirty="0" smtClean="0">
                <a:latin typeface="Times New Roman"/>
                <a:cs typeface="Times New Roman"/>
              </a:rPr>
              <a:t>m</a:t>
            </a:r>
            <a:r>
              <a:rPr sz="2400" spc="0" dirty="0" smtClean="0">
                <a:latin typeface="Times New Roman"/>
                <a:cs typeface="Times New Roman"/>
              </a:rPr>
              <a:t>ber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of s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gnal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e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e</a:t>
            </a:r>
            <a:r>
              <a:rPr sz="2400" spc="-5" dirty="0" smtClean="0">
                <a:latin typeface="Times New Roman"/>
                <a:cs typeface="Times New Roman"/>
              </a:rPr>
              <a:t>me</a:t>
            </a:r>
            <a:r>
              <a:rPr sz="2400" spc="0" dirty="0" smtClean="0">
                <a:latin typeface="Times New Roman"/>
                <a:cs typeface="Times New Roman"/>
              </a:rPr>
              <a:t>n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per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second</a:t>
            </a:r>
            <a:r>
              <a:rPr sz="2800" b="1" spc="0" dirty="0" smtClean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399" y="1936"/>
            <a:ext cx="7531251" cy="976945"/>
          </a:xfrm>
          <a:prstGeom prst="rect">
            <a:avLst/>
          </a:prstGeom>
        </p:spPr>
        <p:txBody>
          <a:bodyPr vert="horz" wrap="square" lIns="0" tIns="264510" rIns="0" bIns="0" rtlCol="0">
            <a:noAutofit/>
          </a:bodyPr>
          <a:lstStyle/>
          <a:p>
            <a:pPr marL="186690">
              <a:lnSpc>
                <a:spcPct val="100000"/>
              </a:lnSpc>
            </a:pPr>
            <a:r>
              <a:rPr sz="2800" b="1" dirty="0" smtClean="0">
                <a:latin typeface="Verdana"/>
                <a:cs typeface="Verdana"/>
              </a:rPr>
              <a:t>DIGI</a:t>
            </a:r>
            <a:r>
              <a:rPr sz="2800" b="1" spc="-5" dirty="0" smtClean="0">
                <a:latin typeface="Verdana"/>
                <a:cs typeface="Verdana"/>
              </a:rPr>
              <a:t>T</a:t>
            </a:r>
            <a:r>
              <a:rPr sz="2800" b="1" spc="0" dirty="0" smtClean="0">
                <a:latin typeface="Verdana"/>
                <a:cs typeface="Verdana"/>
              </a:rPr>
              <a:t>AL-</a:t>
            </a:r>
            <a:r>
              <a:rPr sz="2800" b="1" spc="-5" dirty="0" smtClean="0">
                <a:latin typeface="Verdana"/>
                <a:cs typeface="Verdana"/>
              </a:rPr>
              <a:t>T</a:t>
            </a:r>
            <a:r>
              <a:rPr sz="2800" b="1" spc="0" dirty="0" smtClean="0">
                <a:latin typeface="Verdana"/>
                <a:cs typeface="Verdana"/>
              </a:rPr>
              <a:t>O-A</a:t>
            </a:r>
            <a:r>
              <a:rPr sz="2800" b="1" spc="-5" dirty="0" smtClean="0">
                <a:latin typeface="Verdana"/>
                <a:cs typeface="Verdana"/>
              </a:rPr>
              <a:t>N</a:t>
            </a:r>
            <a:r>
              <a:rPr sz="2800" b="1" spc="0" dirty="0" smtClean="0">
                <a:latin typeface="Verdana"/>
                <a:cs typeface="Verdana"/>
              </a:rPr>
              <a:t>ALOG</a:t>
            </a:r>
            <a:r>
              <a:rPr sz="2800" b="1" spc="-5" dirty="0" smtClean="0">
                <a:latin typeface="Verdana"/>
                <a:cs typeface="Verdana"/>
              </a:rPr>
              <a:t> C</a:t>
            </a:r>
            <a:r>
              <a:rPr sz="2800" b="1" spc="0" dirty="0" smtClean="0">
                <a:latin typeface="Verdana"/>
                <a:cs typeface="Verdana"/>
              </a:rPr>
              <a:t>O</a:t>
            </a:r>
            <a:r>
              <a:rPr sz="2800" b="1" spc="-5" dirty="0" smtClean="0">
                <a:latin typeface="Verdana"/>
                <a:cs typeface="Verdana"/>
              </a:rPr>
              <a:t>N</a:t>
            </a:r>
            <a:r>
              <a:rPr sz="2800" b="1" spc="0" dirty="0" smtClean="0">
                <a:latin typeface="Verdana"/>
                <a:cs typeface="Verdana"/>
              </a:rPr>
              <a:t>VE</a:t>
            </a:r>
            <a:r>
              <a:rPr sz="2800" b="1" spc="-5" dirty="0" smtClean="0">
                <a:latin typeface="Verdana"/>
                <a:cs typeface="Verdana"/>
              </a:rPr>
              <a:t>R</a:t>
            </a:r>
            <a:r>
              <a:rPr sz="2800" b="1" spc="0" dirty="0" smtClean="0">
                <a:latin typeface="Verdana"/>
                <a:cs typeface="Verdana"/>
              </a:rPr>
              <a:t>S</a:t>
            </a:r>
            <a:r>
              <a:rPr sz="2800" b="1" spc="-10" dirty="0" smtClean="0">
                <a:latin typeface="Verdana"/>
                <a:cs typeface="Verdana"/>
              </a:rPr>
              <a:t>IO</a:t>
            </a:r>
            <a:r>
              <a:rPr sz="2800" b="1" spc="0" dirty="0" smtClean="0">
                <a:latin typeface="Verdana"/>
                <a:cs typeface="Verdana"/>
              </a:rPr>
              <a:t>N</a:t>
            </a: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297" y="249525"/>
            <a:ext cx="7378851" cy="976945"/>
          </a:xfrm>
        </p:spPr>
        <p:txBody>
          <a:bodyPr/>
          <a:lstStyle/>
          <a:p>
            <a:r>
              <a:rPr lang="en-US" dirty="0" smtClean="0"/>
              <a:t>synchronous TDM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flow of each input connection is divided into units – each input occupies one input time slot.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14600"/>
            <a:ext cx="8382727" cy="31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56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747304" cy="976945"/>
          </a:xfrm>
        </p:spPr>
        <p:txBody>
          <a:bodyPr/>
          <a:lstStyle/>
          <a:p>
            <a:r>
              <a:rPr lang="en-US" dirty="0" smtClean="0"/>
              <a:t>Asynchronous TDM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type of multiplexing, time slots are not  fixed i.e. the slots are flexible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4" y="2667000"/>
            <a:ext cx="8535140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76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3276600"/>
            <a:ext cx="7770297" cy="1801436"/>
          </a:xfrm>
        </p:spPr>
        <p:txBody>
          <a:bodyPr/>
          <a:lstStyle/>
          <a:p>
            <a:pPr marL="0" indent="0" algn="ctr">
              <a:buNone/>
            </a:pPr>
            <a:r>
              <a:rPr lang="en-US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4235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6621" rIns="0" bIns="0" rtlCol="0">
            <a:noAutofit/>
          </a:bodyPr>
          <a:lstStyle/>
          <a:p>
            <a:pPr marL="445134">
              <a:lnSpc>
                <a:spcPts val="3825"/>
              </a:lnSpc>
            </a:pPr>
            <a:r>
              <a:rPr sz="3200" b="1" spc="-25" dirty="0" smtClean="0">
                <a:latin typeface="Times New Roman"/>
                <a:cs typeface="Times New Roman"/>
              </a:rPr>
              <a:t>D</a:t>
            </a:r>
            <a:r>
              <a:rPr sz="3200" b="1" spc="-20" dirty="0" smtClean="0">
                <a:latin typeface="Times New Roman"/>
                <a:cs typeface="Times New Roman"/>
              </a:rPr>
              <a:t>I</a:t>
            </a:r>
            <a:r>
              <a:rPr sz="3200" b="1" spc="-25" dirty="0" smtClean="0">
                <a:latin typeface="Times New Roman"/>
                <a:cs typeface="Times New Roman"/>
              </a:rPr>
              <a:t>G</a:t>
            </a:r>
            <a:r>
              <a:rPr sz="3200" b="1" spc="-20" dirty="0" smtClean="0">
                <a:latin typeface="Times New Roman"/>
                <a:cs typeface="Times New Roman"/>
              </a:rPr>
              <a:t>I</a:t>
            </a:r>
            <a:r>
              <a:rPr sz="3200" b="1" spc="-25" dirty="0" smtClean="0">
                <a:latin typeface="Times New Roman"/>
                <a:cs typeface="Times New Roman"/>
              </a:rPr>
              <a:t>TA</a:t>
            </a:r>
            <a:r>
              <a:rPr sz="3200" b="1" spc="-20" dirty="0" smtClean="0">
                <a:latin typeface="Times New Roman"/>
                <a:cs typeface="Times New Roman"/>
              </a:rPr>
              <a:t>L-</a:t>
            </a:r>
            <a:r>
              <a:rPr sz="3200" b="1" spc="-25" dirty="0" smtClean="0">
                <a:latin typeface="Times New Roman"/>
                <a:cs typeface="Times New Roman"/>
              </a:rPr>
              <a:t>TO</a:t>
            </a:r>
            <a:r>
              <a:rPr sz="3200" b="1" spc="-20" dirty="0" smtClean="0">
                <a:latin typeface="Times New Roman"/>
                <a:cs typeface="Times New Roman"/>
              </a:rPr>
              <a:t>-</a:t>
            </a:r>
            <a:r>
              <a:rPr sz="3200" b="1" spc="-25" dirty="0" smtClean="0">
                <a:latin typeface="Times New Roman"/>
                <a:cs typeface="Times New Roman"/>
              </a:rPr>
              <a:t>ANALOG</a:t>
            </a:r>
            <a:r>
              <a:rPr sz="3200" b="1" spc="30" dirty="0" smtClean="0">
                <a:latin typeface="Times New Roman"/>
                <a:cs typeface="Times New Roman"/>
              </a:rPr>
              <a:t> </a:t>
            </a:r>
            <a:r>
              <a:rPr sz="3200" b="1" spc="-25" dirty="0" smtClean="0">
                <a:latin typeface="Times New Roman"/>
                <a:cs typeface="Times New Roman"/>
              </a:rPr>
              <a:t>CONVERS</a:t>
            </a:r>
            <a:r>
              <a:rPr sz="3200" b="1" spc="-20" dirty="0" smtClean="0">
                <a:latin typeface="Times New Roman"/>
                <a:cs typeface="Times New Roman"/>
              </a:rPr>
              <a:t>I</a:t>
            </a:r>
            <a:r>
              <a:rPr sz="3200" b="1" spc="-25" dirty="0" smtClean="0">
                <a:latin typeface="Times New Roman"/>
                <a:cs typeface="Times New Roman"/>
              </a:rPr>
              <a:t>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1224280"/>
            <a:ext cx="7649845" cy="1315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0">
              <a:lnSpc>
                <a:spcPct val="12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400" spc="0" dirty="0" smtClean="0">
                <a:latin typeface="Times New Roman"/>
                <a:cs typeface="Times New Roman"/>
              </a:rPr>
              <a:t>An</a:t>
            </a:r>
            <a:r>
              <a:rPr sz="2400" spc="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D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g</a:t>
            </a:r>
            <a:r>
              <a:rPr sz="2400" spc="-5" dirty="0" smtClean="0">
                <a:latin typeface="Times New Roman"/>
                <a:cs typeface="Times New Roman"/>
              </a:rPr>
              <a:t>it</a:t>
            </a:r>
            <a:r>
              <a:rPr sz="2400" spc="0" dirty="0" smtClean="0">
                <a:latin typeface="Times New Roman"/>
                <a:cs typeface="Times New Roman"/>
              </a:rPr>
              <a:t>al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o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Ana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og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conve</a:t>
            </a:r>
            <a:r>
              <a:rPr sz="2400" spc="-5" dirty="0" smtClean="0">
                <a:latin typeface="Times New Roman"/>
                <a:cs typeface="Times New Roman"/>
              </a:rPr>
              <a:t>rt</a:t>
            </a:r>
            <a:r>
              <a:rPr sz="2400" spc="0" dirty="0" smtClean="0">
                <a:latin typeface="Times New Roman"/>
                <a:cs typeface="Times New Roman"/>
              </a:rPr>
              <a:t>er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b="1" i="1" spc="-5" dirty="0" smtClean="0">
                <a:latin typeface="Times New Roman"/>
                <a:cs typeface="Times New Roman"/>
              </a:rPr>
              <a:t>(</a:t>
            </a:r>
            <a:r>
              <a:rPr sz="2400" b="1" i="1" spc="0" dirty="0" smtClean="0">
                <a:latin typeface="Times New Roman"/>
                <a:cs typeface="Times New Roman"/>
              </a:rPr>
              <a:t>DAC)</a:t>
            </a:r>
            <a:r>
              <a:rPr sz="2400" b="1" i="1" spc="-5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akes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d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g</a:t>
            </a:r>
            <a:r>
              <a:rPr sz="2400" spc="-5" dirty="0" smtClean="0">
                <a:latin typeface="Times New Roman"/>
                <a:cs typeface="Times New Roman"/>
              </a:rPr>
              <a:t>it</a:t>
            </a:r>
            <a:r>
              <a:rPr sz="2400" spc="0" dirty="0" smtClean="0">
                <a:latin typeface="Times New Roman"/>
                <a:cs typeface="Times New Roman"/>
              </a:rPr>
              <a:t>al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gnal and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conve</a:t>
            </a:r>
            <a:r>
              <a:rPr sz="2400" spc="-5" dirty="0" smtClean="0">
                <a:latin typeface="Times New Roman"/>
                <a:cs typeface="Times New Roman"/>
              </a:rPr>
              <a:t>rt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it</a:t>
            </a:r>
            <a:r>
              <a:rPr sz="2400" spc="0" dirty="0" smtClean="0">
                <a:latin typeface="Times New Roman"/>
                <a:cs typeface="Times New Roman"/>
              </a:rPr>
              <a:t>,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h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ough a</a:t>
            </a:r>
            <a:r>
              <a:rPr sz="2400" spc="-5" dirty="0" smtClean="0">
                <a:latin typeface="Times New Roman"/>
                <a:cs typeface="Times New Roman"/>
              </a:rPr>
              <a:t> m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he</a:t>
            </a:r>
            <a:r>
              <a:rPr sz="2400" spc="-10" dirty="0" smtClean="0">
                <a:latin typeface="Times New Roman"/>
                <a:cs typeface="Times New Roman"/>
              </a:rPr>
              <a:t>m</a:t>
            </a:r>
            <a:r>
              <a:rPr sz="2400" spc="-5" dirty="0" smtClean="0">
                <a:latin typeface="Times New Roman"/>
                <a:cs typeface="Times New Roman"/>
              </a:rPr>
              <a:t>at</a:t>
            </a:r>
            <a:r>
              <a:rPr sz="2400" spc="-10" dirty="0" smtClean="0">
                <a:latin typeface="Times New Roman"/>
                <a:cs typeface="Times New Roman"/>
              </a:rPr>
              <a:t>i</a:t>
            </a:r>
            <a:r>
              <a:rPr sz="2400" spc="-5" dirty="0" smtClean="0">
                <a:latin typeface="Times New Roman"/>
                <a:cs typeface="Times New Roman"/>
              </a:rPr>
              <a:t>ca</a:t>
            </a:r>
            <a:r>
              <a:rPr sz="2400" spc="0" dirty="0" smtClean="0">
                <a:latin typeface="Times New Roman"/>
                <a:cs typeface="Times New Roman"/>
              </a:rPr>
              <a:t>l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f</a:t>
            </a:r>
            <a:r>
              <a:rPr sz="2400" spc="0" dirty="0" smtClean="0">
                <a:latin typeface="Times New Roman"/>
                <a:cs typeface="Times New Roman"/>
              </a:rPr>
              <a:t>unc</a:t>
            </a:r>
            <a:r>
              <a:rPr sz="2400" spc="-5" dirty="0" smtClean="0">
                <a:latin typeface="Times New Roman"/>
                <a:cs typeface="Times New Roman"/>
              </a:rPr>
              <a:t>ti</a:t>
            </a:r>
            <a:r>
              <a:rPr sz="2400" spc="0" dirty="0" smtClean="0">
                <a:latin typeface="Times New Roman"/>
                <a:cs typeface="Times New Roman"/>
              </a:rPr>
              <a:t>on,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ts val="550"/>
              </a:lnSpc>
              <a:spcBef>
                <a:spcPts val="26"/>
              </a:spcBef>
            </a:pPr>
            <a:endParaRPr sz="550" dirty="0"/>
          </a:p>
          <a:p>
            <a:pPr marL="88900">
              <a:lnSpc>
                <a:spcPts val="2870"/>
              </a:lnSpc>
            </a:pP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n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o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an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ana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og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gna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" y="2514600"/>
            <a:ext cx="8686787" cy="3505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4780" y="271430"/>
            <a:ext cx="7128509" cy="13246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 smtClean="0">
                <a:latin typeface="Verdana"/>
                <a:cs typeface="Verdana"/>
              </a:rPr>
              <a:t>DIGI</a:t>
            </a:r>
            <a:r>
              <a:rPr sz="2800" b="1" spc="-5" dirty="0" smtClean="0">
                <a:latin typeface="Verdana"/>
                <a:cs typeface="Verdana"/>
              </a:rPr>
              <a:t>T</a:t>
            </a:r>
            <a:r>
              <a:rPr sz="2800" b="1" spc="0" dirty="0" smtClean="0">
                <a:latin typeface="Verdana"/>
                <a:cs typeface="Verdana"/>
              </a:rPr>
              <a:t>AL-</a:t>
            </a:r>
            <a:r>
              <a:rPr sz="2800" b="1" spc="-5" dirty="0" smtClean="0">
                <a:latin typeface="Verdana"/>
                <a:cs typeface="Verdana"/>
              </a:rPr>
              <a:t>T</a:t>
            </a:r>
            <a:r>
              <a:rPr sz="2800" b="1" spc="0" dirty="0" smtClean="0">
                <a:latin typeface="Verdana"/>
                <a:cs typeface="Verdana"/>
              </a:rPr>
              <a:t>O-A</a:t>
            </a:r>
            <a:r>
              <a:rPr sz="2800" b="1" spc="-5" dirty="0" smtClean="0">
                <a:latin typeface="Verdana"/>
                <a:cs typeface="Verdana"/>
              </a:rPr>
              <a:t>N</a:t>
            </a:r>
            <a:r>
              <a:rPr sz="2800" b="1" spc="0" dirty="0" smtClean="0">
                <a:latin typeface="Verdana"/>
                <a:cs typeface="Verdana"/>
              </a:rPr>
              <a:t>ALOG</a:t>
            </a:r>
            <a:r>
              <a:rPr sz="2800" b="1" spc="-5" dirty="0" smtClean="0">
                <a:latin typeface="Verdana"/>
                <a:cs typeface="Verdana"/>
              </a:rPr>
              <a:t> C</a:t>
            </a:r>
            <a:r>
              <a:rPr sz="2800" b="1" spc="0" dirty="0" smtClean="0">
                <a:latin typeface="Verdana"/>
                <a:cs typeface="Verdana"/>
              </a:rPr>
              <a:t>O</a:t>
            </a:r>
            <a:r>
              <a:rPr sz="2800" b="1" spc="-5" dirty="0" smtClean="0">
                <a:latin typeface="Verdana"/>
                <a:cs typeface="Verdana"/>
              </a:rPr>
              <a:t>N</a:t>
            </a:r>
            <a:r>
              <a:rPr sz="2800" b="1" spc="0" dirty="0" smtClean="0">
                <a:latin typeface="Verdana"/>
                <a:cs typeface="Verdana"/>
              </a:rPr>
              <a:t>VE</a:t>
            </a:r>
            <a:r>
              <a:rPr sz="2800" b="1" spc="-5" dirty="0" smtClean="0">
                <a:latin typeface="Verdana"/>
                <a:cs typeface="Verdana"/>
              </a:rPr>
              <a:t>R</a:t>
            </a:r>
            <a:r>
              <a:rPr sz="2800" b="1" spc="0" dirty="0" smtClean="0">
                <a:latin typeface="Verdana"/>
                <a:cs typeface="Verdana"/>
              </a:rPr>
              <a:t>S</a:t>
            </a:r>
            <a:r>
              <a:rPr sz="2800" b="1" spc="-10" dirty="0" smtClean="0">
                <a:latin typeface="Verdana"/>
                <a:cs typeface="Verdana"/>
              </a:rPr>
              <a:t>IO</a:t>
            </a:r>
            <a:r>
              <a:rPr sz="2800" b="1" spc="0" dirty="0" smtClean="0">
                <a:latin typeface="Verdana"/>
                <a:cs typeface="Verdana"/>
              </a:rPr>
              <a:t>N</a:t>
            </a:r>
            <a:endParaRPr sz="2800">
              <a:latin typeface="Verdana"/>
              <a:cs typeface="Verdana"/>
            </a:endParaRPr>
          </a:p>
          <a:p>
            <a:pPr>
              <a:lnSpc>
                <a:spcPts val="600"/>
              </a:lnSpc>
              <a:spcBef>
                <a:spcPts val="18"/>
              </a:spcBef>
            </a:pPr>
            <a:endParaRPr sz="6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567055">
              <a:lnSpc>
                <a:spcPct val="100000"/>
              </a:lnSpc>
            </a:pPr>
            <a:r>
              <a:rPr sz="2800" b="1" u="heavy" spc="-5" dirty="0" smtClean="0">
                <a:latin typeface="Times New Roman"/>
                <a:cs typeface="Times New Roman"/>
              </a:rPr>
              <a:t>T</a:t>
            </a:r>
            <a:r>
              <a:rPr sz="2800" b="1" u="heavy" spc="0" dirty="0" smtClean="0">
                <a:latin typeface="Times New Roman"/>
                <a:cs typeface="Times New Roman"/>
              </a:rPr>
              <a:t>yp</a:t>
            </a:r>
            <a:r>
              <a:rPr sz="2800" b="1" u="heavy" spc="-5" dirty="0" smtClean="0">
                <a:latin typeface="Times New Roman"/>
                <a:cs typeface="Times New Roman"/>
              </a:rPr>
              <a:t>e</a:t>
            </a:r>
            <a:r>
              <a:rPr sz="2800" b="1" u="heavy" spc="0" dirty="0" smtClean="0">
                <a:latin typeface="Times New Roman"/>
                <a:cs typeface="Times New Roman"/>
              </a:rPr>
              <a:t>s</a:t>
            </a:r>
            <a:r>
              <a:rPr sz="2800" b="1" u="heavy" spc="-15" dirty="0" smtClean="0">
                <a:latin typeface="Times New Roman"/>
                <a:cs typeface="Times New Roman"/>
              </a:rPr>
              <a:t> </a:t>
            </a:r>
            <a:r>
              <a:rPr sz="2800" b="1" u="heavy" spc="0" dirty="0" smtClean="0">
                <a:latin typeface="Times New Roman"/>
                <a:cs typeface="Times New Roman"/>
              </a:rPr>
              <a:t>of digita</a:t>
            </a:r>
            <a:r>
              <a:rPr sz="2800" b="1" u="heavy" spc="-5" dirty="0" smtClean="0">
                <a:latin typeface="Times New Roman"/>
                <a:cs typeface="Times New Roman"/>
              </a:rPr>
              <a:t>l</a:t>
            </a:r>
            <a:r>
              <a:rPr sz="2800" b="1" u="heavy" spc="0" dirty="0" smtClean="0">
                <a:latin typeface="Times New Roman"/>
                <a:cs typeface="Times New Roman"/>
              </a:rPr>
              <a:t>-to-ana</a:t>
            </a:r>
            <a:r>
              <a:rPr sz="2800" b="1" u="heavy" spc="-5" dirty="0" smtClean="0">
                <a:latin typeface="Times New Roman"/>
                <a:cs typeface="Times New Roman"/>
              </a:rPr>
              <a:t>lo</a:t>
            </a:r>
            <a:r>
              <a:rPr sz="2800" b="1" u="heavy" spc="0" dirty="0" smtClean="0">
                <a:latin typeface="Times New Roman"/>
                <a:cs typeface="Times New Roman"/>
              </a:rPr>
              <a:t>g</a:t>
            </a:r>
            <a:r>
              <a:rPr sz="2800" b="1" u="heavy" spc="-20" dirty="0" smtClean="0">
                <a:latin typeface="Times New Roman"/>
                <a:cs typeface="Times New Roman"/>
              </a:rPr>
              <a:t> </a:t>
            </a:r>
            <a:r>
              <a:rPr sz="2800" b="1" u="heavy" spc="-5" dirty="0" smtClean="0">
                <a:latin typeface="Times New Roman"/>
                <a:cs typeface="Times New Roman"/>
              </a:rPr>
              <a:t>c</a:t>
            </a:r>
            <a:r>
              <a:rPr sz="2800" b="1" u="heavy" spc="0" dirty="0" smtClean="0">
                <a:latin typeface="Times New Roman"/>
                <a:cs typeface="Times New Roman"/>
              </a:rPr>
              <a:t>onv</a:t>
            </a:r>
            <a:r>
              <a:rPr sz="2800" b="1" u="heavy" spc="-5" dirty="0" smtClean="0">
                <a:latin typeface="Times New Roman"/>
                <a:cs typeface="Times New Roman"/>
              </a:rPr>
              <a:t>ersi</a:t>
            </a:r>
            <a:r>
              <a:rPr sz="2800" b="1" u="heavy" spc="0" dirty="0" smtClean="0">
                <a:latin typeface="Times New Roman"/>
                <a:cs typeface="Times New Roman"/>
              </a:rPr>
              <a:t>on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2362200"/>
            <a:ext cx="8401049" cy="3124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061" y="1155700"/>
            <a:ext cx="8696960" cy="25476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3664">
              <a:lnSpc>
                <a:spcPct val="100000"/>
              </a:lnSpc>
            </a:pPr>
            <a:r>
              <a:rPr sz="24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Am</a:t>
            </a:r>
            <a:r>
              <a:rPr sz="2400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plitud</a:t>
            </a:r>
            <a:r>
              <a:rPr sz="2400" b="1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400" b="1" spc="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Shif</a:t>
            </a:r>
            <a:r>
              <a:rPr sz="2400" b="1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4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sz="2400" b="1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4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400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750"/>
              </a:lnSpc>
              <a:spcBef>
                <a:spcPts val="18"/>
              </a:spcBef>
            </a:pPr>
            <a:endParaRPr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2700" indent="1828800">
              <a:lnSpc>
                <a:spcPct val="100000"/>
              </a:lnSpc>
            </a:pPr>
            <a:r>
              <a:rPr sz="32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In amp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lit</a:t>
            </a:r>
            <a:r>
              <a:rPr sz="32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ude sh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32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3200" spc="-10" dirty="0" smtClean="0"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sz="32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ing,</a:t>
            </a:r>
            <a:r>
              <a:rPr sz="3200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32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amp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lit</a:t>
            </a:r>
            <a:r>
              <a:rPr sz="32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ude o</a:t>
            </a:r>
            <a:r>
              <a:rPr sz="3200" spc="-10" dirty="0" smtClean="0">
                <a:latin typeface="Arial" panose="020B0604020202020204" pitchFamily="34" charset="0"/>
                <a:cs typeface="Arial" panose="020B0604020202020204" pitchFamily="34" charset="0"/>
              </a:rPr>
              <a:t> f</a:t>
            </a:r>
            <a:r>
              <a:rPr sz="3200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3200" spc="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sz="32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rr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ier</a:t>
            </a:r>
            <a:r>
              <a:rPr sz="3200" spc="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ignal is</a:t>
            </a:r>
            <a:r>
              <a:rPr sz="3200" spc="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sz="32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ied t</a:t>
            </a:r>
            <a:r>
              <a:rPr sz="32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eate</a:t>
            </a:r>
            <a:r>
              <a:rPr sz="3200" spc="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ignal el</a:t>
            </a:r>
            <a:r>
              <a:rPr sz="32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emen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3200" spc="-1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 Bot</a:t>
            </a:r>
            <a:r>
              <a:rPr sz="32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h frequency</a:t>
            </a:r>
            <a:r>
              <a:rPr sz="3200" spc="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and phas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1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rema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32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n cons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tant</a:t>
            </a:r>
            <a:r>
              <a:rPr sz="3200" spc="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wh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ile</a:t>
            </a:r>
            <a:r>
              <a:rPr sz="3200" spc="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32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 amp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lit</a:t>
            </a:r>
            <a:r>
              <a:rPr sz="32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ude</a:t>
            </a:r>
            <a:r>
              <a:rPr sz="3200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sz="3200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3200" spc="-10" dirty="0" smtClean="0"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799" y="1936"/>
            <a:ext cx="7378851" cy="976945"/>
          </a:xfrm>
          <a:prstGeom prst="rect">
            <a:avLst/>
          </a:prstGeom>
        </p:spPr>
        <p:txBody>
          <a:bodyPr vert="horz" wrap="square" lIns="0" tIns="309975" rIns="0" bIns="0" rtlCol="0">
            <a:noAutofit/>
          </a:bodyPr>
          <a:lstStyle/>
          <a:p>
            <a:pPr marL="274320">
              <a:lnSpc>
                <a:spcPct val="100000"/>
              </a:lnSpc>
            </a:pPr>
            <a:r>
              <a:rPr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DIGI</a:t>
            </a:r>
            <a:r>
              <a:rPr sz="28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b="1" spc="0" dirty="0" smtClean="0">
                <a:latin typeface="Arial" panose="020B0604020202020204" pitchFamily="34" charset="0"/>
                <a:cs typeface="Arial" panose="020B0604020202020204" pitchFamily="34" charset="0"/>
              </a:rPr>
              <a:t>AL-</a:t>
            </a:r>
            <a:r>
              <a:rPr sz="28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b="1" spc="0" dirty="0" smtClean="0">
                <a:latin typeface="Arial" panose="020B0604020202020204" pitchFamily="34" charset="0"/>
                <a:cs typeface="Arial" panose="020B0604020202020204" pitchFamily="34" charset="0"/>
              </a:rPr>
              <a:t>O-A</a:t>
            </a:r>
            <a:r>
              <a:rPr sz="28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b="1" spc="0" dirty="0" smtClean="0">
                <a:latin typeface="Arial" panose="020B0604020202020204" pitchFamily="34" charset="0"/>
                <a:cs typeface="Arial" panose="020B0604020202020204" pitchFamily="34" charset="0"/>
              </a:rPr>
              <a:t>ALOG</a:t>
            </a:r>
            <a:r>
              <a:rPr sz="28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sz="2800" b="1" spc="0" dirty="0" smtClean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b="1" spc="0" dirty="0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sz="28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b="1" spc="0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b="1" spc="-10" dirty="0" smtClean="0">
                <a:latin typeface="Arial" panose="020B0604020202020204" pitchFamily="34" charset="0"/>
                <a:cs typeface="Arial" panose="020B0604020202020204" pitchFamily="34" charset="0"/>
              </a:rPr>
              <a:t>IO</a:t>
            </a:r>
            <a:r>
              <a:rPr sz="2800" b="1" spc="0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3930396"/>
            <a:ext cx="6934187" cy="2372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5816" rIns="0" bIns="0" rtlCol="0">
            <a:noAutofit/>
          </a:bodyPr>
          <a:lstStyle/>
          <a:p>
            <a:pPr marL="307340">
              <a:lnSpc>
                <a:spcPct val="100000"/>
              </a:lnSpc>
            </a:pPr>
            <a:r>
              <a:rPr sz="2400" b="1" dirty="0" smtClean="0">
                <a:latin typeface="Verdana"/>
                <a:cs typeface="Verdana"/>
              </a:rPr>
              <a:t>D</a:t>
            </a:r>
            <a:r>
              <a:rPr sz="2400" b="1" spc="-5" dirty="0" smtClean="0">
                <a:latin typeface="Verdana"/>
                <a:cs typeface="Verdana"/>
              </a:rPr>
              <a:t>IGI</a:t>
            </a:r>
            <a:r>
              <a:rPr sz="2400" b="1" spc="0" dirty="0" smtClean="0">
                <a:latin typeface="Verdana"/>
                <a:cs typeface="Verdana"/>
              </a:rPr>
              <a:t>TAL-TO-ANALOG</a:t>
            </a:r>
            <a:r>
              <a:rPr sz="2400" b="1" spc="-10" dirty="0" smtClean="0">
                <a:latin typeface="Verdana"/>
                <a:cs typeface="Verdana"/>
              </a:rPr>
              <a:t> </a:t>
            </a:r>
            <a:r>
              <a:rPr sz="2400" b="1" spc="-5" dirty="0" smtClean="0">
                <a:latin typeface="Verdana"/>
                <a:cs typeface="Verdana"/>
              </a:rPr>
              <a:t>C</a:t>
            </a:r>
            <a:r>
              <a:rPr sz="2400" b="1" spc="0" dirty="0" smtClean="0">
                <a:latin typeface="Verdana"/>
                <a:cs typeface="Verdana"/>
              </a:rPr>
              <a:t>ON</a:t>
            </a:r>
            <a:r>
              <a:rPr sz="2400" b="1" spc="-5" dirty="0" smtClean="0">
                <a:latin typeface="Verdana"/>
                <a:cs typeface="Verdana"/>
              </a:rPr>
              <a:t>VE</a:t>
            </a:r>
            <a:r>
              <a:rPr sz="2400" b="1" spc="0" dirty="0" smtClean="0">
                <a:latin typeface="Verdana"/>
                <a:cs typeface="Verdana"/>
              </a:rPr>
              <a:t>RS</a:t>
            </a:r>
            <a:r>
              <a:rPr sz="2400" b="1" spc="-5" dirty="0" smtClean="0">
                <a:latin typeface="Verdana"/>
                <a:cs typeface="Verdana"/>
              </a:rPr>
              <a:t>I</a:t>
            </a:r>
            <a:r>
              <a:rPr sz="2400" b="1" spc="0" dirty="0" smtClean="0">
                <a:latin typeface="Verdana"/>
                <a:cs typeface="Verdana"/>
              </a:rPr>
              <a:t>ON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0351" y="1323721"/>
            <a:ext cx="8583295" cy="20415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4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  <a:r>
              <a:rPr sz="2400" b="1" spc="0" dirty="0" smtClean="0">
                <a:latin typeface="Arial" panose="020B0604020202020204" pitchFamily="34" charset="0"/>
                <a:cs typeface="Arial" panose="020B0604020202020204" pitchFamily="34" charset="0"/>
              </a:rPr>
              <a:t>qu</a:t>
            </a:r>
            <a:r>
              <a:rPr sz="24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400" b="1" spc="0" dirty="0" smtClean="0">
                <a:latin typeface="Arial" panose="020B0604020202020204" pitchFamily="34" charset="0"/>
                <a:cs typeface="Arial" panose="020B0604020202020204" pitchFamily="34" charset="0"/>
              </a:rPr>
              <a:t>ncy</a:t>
            </a:r>
            <a:r>
              <a:rPr sz="2400" b="1" spc="1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0" dirty="0" smtClean="0">
                <a:latin typeface="Arial" panose="020B0604020202020204" pitchFamily="34" charset="0"/>
                <a:cs typeface="Arial" panose="020B0604020202020204" pitchFamily="34" charset="0"/>
              </a:rPr>
              <a:t>Shi</a:t>
            </a:r>
            <a:r>
              <a:rPr sz="24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400" b="1" spc="0" dirty="0" smtClean="0">
                <a:latin typeface="Arial" panose="020B0604020202020204" pitchFamily="34" charset="0"/>
                <a:cs typeface="Arial" panose="020B0604020202020204" pitchFamily="34" charset="0"/>
              </a:rPr>
              <a:t>t Keying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000"/>
              </a:lnSpc>
              <a:spcBef>
                <a:spcPts val="43"/>
              </a:spcBef>
            </a:pPr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2700" indent="3657600" algn="just">
              <a:lnSpc>
                <a:spcPct val="101000"/>
              </a:lnSpc>
            </a:pPr>
            <a:r>
              <a:rPr sz="2400" dirty="0" smtClean="0">
                <a:latin typeface="Verdana"/>
                <a:cs typeface="Verdana"/>
              </a:rPr>
              <a:t>In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fr</a:t>
            </a:r>
            <a:r>
              <a:rPr sz="2400" spc="-5" dirty="0" smtClean="0">
                <a:latin typeface="Verdana"/>
                <a:cs typeface="Verdana"/>
              </a:rPr>
              <a:t>equenc</a:t>
            </a:r>
            <a:r>
              <a:rPr sz="2400" spc="0" dirty="0" smtClean="0">
                <a:latin typeface="Verdana"/>
                <a:cs typeface="Verdana"/>
              </a:rPr>
              <a:t>y</a:t>
            </a:r>
            <a:r>
              <a:rPr sz="2400" spc="2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shi</a:t>
            </a:r>
            <a:r>
              <a:rPr sz="2400" spc="0" dirty="0" smtClean="0">
                <a:latin typeface="Verdana"/>
                <a:cs typeface="Verdana"/>
              </a:rPr>
              <a:t>ft</a:t>
            </a:r>
            <a:r>
              <a:rPr sz="2400" spc="3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k</a:t>
            </a:r>
            <a:r>
              <a:rPr sz="2400" spc="-5" dirty="0" smtClean="0">
                <a:latin typeface="Verdana"/>
                <a:cs typeface="Verdana"/>
              </a:rPr>
              <a:t>e</a:t>
            </a:r>
            <a:r>
              <a:rPr sz="2400" spc="0" dirty="0" smtClean="0">
                <a:latin typeface="Verdana"/>
                <a:cs typeface="Verdana"/>
              </a:rPr>
              <a:t>y</a:t>
            </a:r>
            <a:r>
              <a:rPr sz="2400" spc="-5" dirty="0" smtClean="0">
                <a:latin typeface="Verdana"/>
                <a:cs typeface="Verdana"/>
              </a:rPr>
              <a:t>ing</a:t>
            </a:r>
            <a:r>
              <a:rPr sz="2400" spc="0" dirty="0" smtClean="0">
                <a:latin typeface="Verdana"/>
                <a:cs typeface="Verdana"/>
              </a:rPr>
              <a:t>,</a:t>
            </a:r>
            <a:r>
              <a:rPr sz="2400" spc="2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h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fr </a:t>
            </a:r>
            <a:r>
              <a:rPr sz="2400" spc="-5" dirty="0" smtClean="0">
                <a:latin typeface="Verdana"/>
                <a:cs typeface="Verdana"/>
              </a:rPr>
              <a:t>equenc</a:t>
            </a:r>
            <a:r>
              <a:rPr sz="2400" spc="0" dirty="0" smtClean="0">
                <a:latin typeface="Verdana"/>
                <a:cs typeface="Verdana"/>
              </a:rPr>
              <a:t>y</a:t>
            </a:r>
            <a:r>
              <a:rPr sz="2400" spc="2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of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h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ca</a:t>
            </a:r>
            <a:r>
              <a:rPr sz="2400" spc="0" dirty="0" smtClean="0">
                <a:latin typeface="Verdana"/>
                <a:cs typeface="Verdana"/>
              </a:rPr>
              <a:t>rr</a:t>
            </a:r>
            <a:r>
              <a:rPr sz="2400" spc="-5" dirty="0" smtClean="0">
                <a:latin typeface="Verdana"/>
                <a:cs typeface="Verdana"/>
              </a:rPr>
              <a:t>ie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signa</a:t>
            </a:r>
            <a:r>
              <a:rPr sz="2400" spc="0" dirty="0" smtClean="0">
                <a:latin typeface="Verdana"/>
                <a:cs typeface="Verdana"/>
              </a:rPr>
              <a:t>l</a:t>
            </a:r>
            <a:r>
              <a:rPr sz="2400" spc="2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v</a:t>
            </a:r>
            <a:r>
              <a:rPr sz="2400" spc="-5" dirty="0" smtClean="0">
                <a:latin typeface="Verdana"/>
                <a:cs typeface="Verdana"/>
              </a:rPr>
              <a:t>a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-5" dirty="0" smtClean="0">
                <a:latin typeface="Verdana"/>
                <a:cs typeface="Verdana"/>
              </a:rPr>
              <a:t>ie</a:t>
            </a:r>
            <a:r>
              <a:rPr sz="2400" spc="0" dirty="0" smtClean="0">
                <a:latin typeface="Verdana"/>
                <a:cs typeface="Verdana"/>
              </a:rPr>
              <a:t>d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to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-5" dirty="0" smtClean="0">
                <a:latin typeface="Verdana"/>
                <a:cs typeface="Verdana"/>
              </a:rPr>
              <a:t>ep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-5" dirty="0" smtClean="0">
                <a:latin typeface="Verdana"/>
                <a:cs typeface="Verdana"/>
              </a:rPr>
              <a:t>esen</a:t>
            </a:r>
            <a:r>
              <a:rPr sz="2400" spc="0" dirty="0" smtClean="0">
                <a:latin typeface="Verdana"/>
                <a:cs typeface="Verdana"/>
              </a:rPr>
              <a:t>t.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B</a:t>
            </a:r>
            <a:r>
              <a:rPr sz="2400" spc="0" dirty="0" smtClean="0">
                <a:latin typeface="Verdana"/>
                <a:cs typeface="Verdana"/>
              </a:rPr>
              <a:t>ot h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pea</a:t>
            </a:r>
            <a:r>
              <a:rPr sz="2400" spc="0" dirty="0" smtClean="0">
                <a:latin typeface="Verdana"/>
                <a:cs typeface="Verdana"/>
              </a:rPr>
              <a:t>k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ampli</a:t>
            </a:r>
            <a:r>
              <a:rPr sz="2400" spc="5" dirty="0" smtClean="0">
                <a:latin typeface="Verdana"/>
                <a:cs typeface="Verdana"/>
              </a:rPr>
              <a:t>t</a:t>
            </a:r>
            <a:r>
              <a:rPr sz="2400" spc="0" dirty="0" smtClean="0">
                <a:latin typeface="Verdana"/>
                <a:cs typeface="Verdana"/>
              </a:rPr>
              <a:t>u</a:t>
            </a:r>
            <a:r>
              <a:rPr sz="2400" spc="-5" dirty="0" smtClean="0">
                <a:latin typeface="Verdana"/>
                <a:cs typeface="Verdana"/>
              </a:rPr>
              <a:t>d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3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an</a:t>
            </a:r>
            <a:r>
              <a:rPr sz="2400" spc="0" dirty="0" smtClean="0">
                <a:latin typeface="Verdana"/>
                <a:cs typeface="Verdana"/>
              </a:rPr>
              <a:t>d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phas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-5" dirty="0" smtClean="0">
                <a:latin typeface="Verdana"/>
                <a:cs typeface="Verdana"/>
              </a:rPr>
              <a:t>emai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c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-5" dirty="0" smtClean="0">
                <a:latin typeface="Verdana"/>
                <a:cs typeface="Verdana"/>
              </a:rPr>
              <a:t>ns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an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3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for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al</a:t>
            </a:r>
            <a:r>
              <a:rPr sz="2400" spc="0" dirty="0" smtClean="0">
                <a:latin typeface="Verdana"/>
                <a:cs typeface="Verdana"/>
              </a:rPr>
              <a:t>l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si</a:t>
            </a:r>
            <a:r>
              <a:rPr sz="2400" spc="0" dirty="0" smtClean="0">
                <a:latin typeface="Verdana"/>
                <a:cs typeface="Verdana"/>
              </a:rPr>
              <a:t>g </a:t>
            </a:r>
            <a:r>
              <a:rPr sz="2400" spc="-5" dirty="0" smtClean="0">
                <a:latin typeface="Verdana"/>
                <a:cs typeface="Verdana"/>
              </a:rPr>
              <a:t>na</a:t>
            </a:r>
            <a:r>
              <a:rPr sz="2400" spc="0" dirty="0" smtClean="0">
                <a:latin typeface="Verdana"/>
                <a:cs typeface="Verdana"/>
              </a:rPr>
              <a:t>l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elemen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s.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012" y="3377946"/>
            <a:ext cx="7824952" cy="27561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5816" rIns="0" bIns="0" rtlCol="0">
            <a:noAutofit/>
          </a:bodyPr>
          <a:lstStyle/>
          <a:p>
            <a:pPr marL="307340">
              <a:lnSpc>
                <a:spcPct val="100000"/>
              </a:lnSpc>
            </a:pPr>
            <a:r>
              <a:rPr sz="2400" b="1" dirty="0" smtClean="0">
                <a:latin typeface="Verdana"/>
                <a:cs typeface="Verdana"/>
              </a:rPr>
              <a:t>D</a:t>
            </a:r>
            <a:r>
              <a:rPr sz="2400" b="1" spc="-5" dirty="0" smtClean="0">
                <a:latin typeface="Verdana"/>
                <a:cs typeface="Verdana"/>
              </a:rPr>
              <a:t>IGI</a:t>
            </a:r>
            <a:r>
              <a:rPr sz="2400" b="1" spc="0" dirty="0" smtClean="0">
                <a:latin typeface="Verdana"/>
                <a:cs typeface="Verdana"/>
              </a:rPr>
              <a:t>TAL-TO-ANALOG</a:t>
            </a:r>
            <a:r>
              <a:rPr sz="2400" b="1" spc="-10" dirty="0" smtClean="0">
                <a:latin typeface="Verdana"/>
                <a:cs typeface="Verdana"/>
              </a:rPr>
              <a:t> </a:t>
            </a:r>
            <a:r>
              <a:rPr sz="2400" b="1" spc="-5" dirty="0" smtClean="0">
                <a:latin typeface="Verdana"/>
                <a:cs typeface="Verdana"/>
              </a:rPr>
              <a:t>C</a:t>
            </a:r>
            <a:r>
              <a:rPr sz="2400" b="1" spc="0" dirty="0" smtClean="0">
                <a:latin typeface="Verdana"/>
                <a:cs typeface="Verdana"/>
              </a:rPr>
              <a:t>ON</a:t>
            </a:r>
            <a:r>
              <a:rPr sz="2400" b="1" spc="-5" dirty="0" smtClean="0">
                <a:latin typeface="Verdana"/>
                <a:cs typeface="Verdana"/>
              </a:rPr>
              <a:t>VE</a:t>
            </a:r>
            <a:r>
              <a:rPr sz="2400" b="1" spc="0" dirty="0" smtClean="0">
                <a:latin typeface="Verdana"/>
                <a:cs typeface="Verdana"/>
              </a:rPr>
              <a:t>RS</a:t>
            </a:r>
            <a:r>
              <a:rPr sz="2400" b="1" spc="-5" dirty="0" smtClean="0">
                <a:latin typeface="Verdana"/>
                <a:cs typeface="Verdana"/>
              </a:rPr>
              <a:t>I</a:t>
            </a:r>
            <a:r>
              <a:rPr sz="2400" b="1" spc="0" dirty="0" smtClean="0">
                <a:latin typeface="Verdana"/>
                <a:cs typeface="Verdana"/>
              </a:rPr>
              <a:t>ON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1262126"/>
            <a:ext cx="8599805" cy="20415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 smtClean="0">
                <a:latin typeface="Verdana"/>
                <a:cs typeface="Verdana"/>
              </a:rPr>
              <a:t>P</a:t>
            </a:r>
            <a:r>
              <a:rPr sz="2800" b="1" spc="0" dirty="0" smtClean="0">
                <a:latin typeface="Verdana"/>
                <a:cs typeface="Verdana"/>
              </a:rPr>
              <a:t>hase</a:t>
            </a:r>
            <a:r>
              <a:rPr sz="2800" b="1" spc="5" dirty="0" smtClean="0">
                <a:latin typeface="Verdana"/>
                <a:cs typeface="Verdana"/>
              </a:rPr>
              <a:t> </a:t>
            </a:r>
            <a:r>
              <a:rPr sz="2800" b="1" spc="0" dirty="0" smtClean="0">
                <a:latin typeface="Verdana"/>
                <a:cs typeface="Verdana"/>
              </a:rPr>
              <a:t>Shi</a:t>
            </a:r>
            <a:r>
              <a:rPr sz="2800" b="1" spc="-5" dirty="0" smtClean="0">
                <a:latin typeface="Verdana"/>
                <a:cs typeface="Verdana"/>
              </a:rPr>
              <a:t>f</a:t>
            </a:r>
            <a:r>
              <a:rPr sz="2800" b="1" spc="0" dirty="0" smtClean="0">
                <a:latin typeface="Verdana"/>
                <a:cs typeface="Verdana"/>
              </a:rPr>
              <a:t>t</a:t>
            </a:r>
            <a:r>
              <a:rPr sz="2800" b="1" spc="5" dirty="0" smtClean="0">
                <a:latin typeface="Verdana"/>
                <a:cs typeface="Verdana"/>
              </a:rPr>
              <a:t> </a:t>
            </a:r>
            <a:r>
              <a:rPr sz="2800" b="1" spc="0" dirty="0" smtClean="0">
                <a:latin typeface="Verdana"/>
                <a:cs typeface="Verdana"/>
              </a:rPr>
              <a:t>Keying</a:t>
            </a:r>
            <a:endParaRPr sz="2800">
              <a:latin typeface="Verdana"/>
              <a:cs typeface="Verdana"/>
            </a:endParaRPr>
          </a:p>
          <a:p>
            <a:pPr>
              <a:lnSpc>
                <a:spcPts val="1000"/>
              </a:lnSpc>
              <a:spcBef>
                <a:spcPts val="43"/>
              </a:spcBef>
            </a:pPr>
            <a:endParaRPr sz="1000"/>
          </a:p>
          <a:p>
            <a:pPr marL="12700" marR="12700" indent="2743200">
              <a:lnSpc>
                <a:spcPct val="101000"/>
              </a:lnSpc>
            </a:pPr>
            <a:r>
              <a:rPr sz="2400" dirty="0" smtClean="0">
                <a:latin typeface="Verdana"/>
                <a:cs typeface="Verdana"/>
              </a:rPr>
              <a:t>In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phas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shi</a:t>
            </a:r>
            <a:r>
              <a:rPr sz="2400" spc="0" dirty="0" smtClean="0">
                <a:latin typeface="Verdana"/>
                <a:cs typeface="Verdana"/>
              </a:rPr>
              <a:t>ft</a:t>
            </a:r>
            <a:r>
              <a:rPr sz="2400" spc="2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k</a:t>
            </a:r>
            <a:r>
              <a:rPr sz="2400" spc="-5" dirty="0" smtClean="0">
                <a:latin typeface="Verdana"/>
                <a:cs typeface="Verdana"/>
              </a:rPr>
              <a:t>e</a:t>
            </a:r>
            <a:r>
              <a:rPr sz="2400" spc="0" dirty="0" smtClean="0">
                <a:latin typeface="Verdana"/>
                <a:cs typeface="Verdana"/>
              </a:rPr>
              <a:t>y</a:t>
            </a:r>
            <a:r>
              <a:rPr sz="2400" spc="-5" dirty="0" smtClean="0">
                <a:latin typeface="Verdana"/>
                <a:cs typeface="Verdana"/>
              </a:rPr>
              <a:t>ing</a:t>
            </a:r>
            <a:r>
              <a:rPr sz="2400" spc="0" dirty="0" smtClean="0">
                <a:latin typeface="Verdana"/>
                <a:cs typeface="Verdana"/>
              </a:rPr>
              <a:t>,</a:t>
            </a:r>
            <a:r>
              <a:rPr sz="2400" spc="3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h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phas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of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th e</a:t>
            </a:r>
            <a:r>
              <a:rPr sz="2400" spc="-5" dirty="0" smtClean="0">
                <a:latin typeface="Verdana"/>
                <a:cs typeface="Verdana"/>
              </a:rPr>
              <a:t> ca</a:t>
            </a:r>
            <a:r>
              <a:rPr sz="2400" spc="0" dirty="0" smtClean="0">
                <a:latin typeface="Verdana"/>
                <a:cs typeface="Verdana"/>
              </a:rPr>
              <a:t>rr</a:t>
            </a:r>
            <a:r>
              <a:rPr sz="2400" spc="-5" dirty="0" smtClean="0">
                <a:latin typeface="Verdana"/>
                <a:cs typeface="Verdana"/>
              </a:rPr>
              <a:t>ie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v</a:t>
            </a:r>
            <a:r>
              <a:rPr sz="2400" spc="-5" dirty="0" smtClean="0">
                <a:latin typeface="Verdana"/>
                <a:cs typeface="Verdana"/>
              </a:rPr>
              <a:t>a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-5" dirty="0" smtClean="0">
                <a:latin typeface="Verdana"/>
                <a:cs typeface="Verdana"/>
              </a:rPr>
              <a:t>ie</a:t>
            </a:r>
            <a:r>
              <a:rPr sz="2400" spc="0" dirty="0" smtClean="0">
                <a:latin typeface="Verdana"/>
                <a:cs typeface="Verdana"/>
              </a:rPr>
              <a:t>d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to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-5" dirty="0" smtClean="0">
                <a:latin typeface="Verdana"/>
                <a:cs typeface="Verdana"/>
              </a:rPr>
              <a:t>ep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-5" dirty="0" smtClean="0">
                <a:latin typeface="Verdana"/>
                <a:cs typeface="Verdana"/>
              </a:rPr>
              <a:t>esen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w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or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m</a:t>
            </a:r>
            <a:r>
              <a:rPr sz="2400" spc="0" dirty="0" smtClean="0">
                <a:latin typeface="Verdana"/>
                <a:cs typeface="Verdana"/>
              </a:rPr>
              <a:t>ore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di</a:t>
            </a:r>
            <a:r>
              <a:rPr sz="2400" spc="0" dirty="0" smtClean="0">
                <a:latin typeface="Verdana"/>
                <a:cs typeface="Verdana"/>
              </a:rPr>
              <a:t>ff</a:t>
            </a:r>
            <a:r>
              <a:rPr sz="2400" spc="-5" dirty="0" smtClean="0">
                <a:latin typeface="Verdana"/>
                <a:cs typeface="Verdana"/>
              </a:rPr>
              <a:t>e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-5" dirty="0" smtClean="0">
                <a:latin typeface="Verdana"/>
                <a:cs typeface="Verdana"/>
              </a:rPr>
              <a:t>en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3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</a:t>
            </a:r>
            <a:r>
              <a:rPr sz="2400" spc="0" dirty="0" smtClean="0">
                <a:latin typeface="Verdana"/>
                <a:cs typeface="Verdana"/>
              </a:rPr>
              <a:t>i </a:t>
            </a:r>
            <a:r>
              <a:rPr sz="2400" spc="-5" dirty="0" smtClean="0">
                <a:latin typeface="Verdana"/>
                <a:cs typeface="Verdana"/>
              </a:rPr>
              <a:t>gna</a:t>
            </a:r>
            <a:r>
              <a:rPr sz="2400" spc="0" dirty="0" smtClean="0">
                <a:latin typeface="Verdana"/>
                <a:cs typeface="Verdana"/>
              </a:rPr>
              <a:t>l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elemen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s</a:t>
            </a:r>
            <a:r>
              <a:rPr sz="2400" spc="0" dirty="0" smtClean="0">
                <a:latin typeface="Verdana"/>
                <a:cs typeface="Verdana"/>
              </a:rPr>
              <a:t>.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B</a:t>
            </a:r>
            <a:r>
              <a:rPr sz="2400" spc="0" dirty="0" smtClean="0">
                <a:latin typeface="Verdana"/>
                <a:cs typeface="Verdana"/>
              </a:rPr>
              <a:t>oth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pea</a:t>
            </a:r>
            <a:r>
              <a:rPr sz="2400" spc="0" dirty="0" smtClean="0">
                <a:latin typeface="Verdana"/>
                <a:cs typeface="Verdana"/>
              </a:rPr>
              <a:t>k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ampli</a:t>
            </a:r>
            <a:r>
              <a:rPr sz="2400" spc="0" dirty="0" smtClean="0">
                <a:latin typeface="Verdana"/>
                <a:cs typeface="Verdana"/>
              </a:rPr>
              <a:t>tu</a:t>
            </a:r>
            <a:r>
              <a:rPr sz="2400" spc="-5" dirty="0" smtClean="0">
                <a:latin typeface="Verdana"/>
                <a:cs typeface="Verdana"/>
              </a:rPr>
              <a:t>d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3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an</a:t>
            </a:r>
            <a:r>
              <a:rPr sz="2400" spc="0" dirty="0" smtClean="0">
                <a:latin typeface="Verdana"/>
                <a:cs typeface="Verdana"/>
              </a:rPr>
              <a:t>d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fr</a:t>
            </a:r>
            <a:r>
              <a:rPr sz="2400" spc="-5" dirty="0" smtClean="0">
                <a:latin typeface="Verdana"/>
                <a:cs typeface="Verdana"/>
              </a:rPr>
              <a:t>equenc</a:t>
            </a:r>
            <a:r>
              <a:rPr sz="2400" spc="0" dirty="0" smtClean="0">
                <a:latin typeface="Verdana"/>
                <a:cs typeface="Verdana"/>
              </a:rPr>
              <a:t>y</a:t>
            </a:r>
            <a:r>
              <a:rPr sz="2400" spc="2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-5" dirty="0" smtClean="0">
                <a:latin typeface="Verdana"/>
                <a:cs typeface="Verdana"/>
              </a:rPr>
              <a:t>em ai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c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-5" dirty="0" smtClean="0">
                <a:latin typeface="Verdana"/>
                <a:cs typeface="Verdana"/>
              </a:rPr>
              <a:t>ns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an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3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a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-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h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phas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changes.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3581400"/>
            <a:ext cx="6248387" cy="2362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228600"/>
            <a:ext cx="7747304" cy="9769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850640" marR="12700" indent="-3176270">
              <a:lnSpc>
                <a:spcPct val="100000"/>
              </a:lnSpc>
            </a:pPr>
            <a:r>
              <a:rPr sz="28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Quadrature </a:t>
            </a:r>
            <a:r>
              <a:rPr sz="2800" b="1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Amp</a:t>
            </a:r>
            <a:r>
              <a:rPr sz="2800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sz="28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tude</a:t>
            </a:r>
            <a:r>
              <a:rPr sz="2800" b="1" spc="2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4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28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odu</a:t>
            </a:r>
            <a:r>
              <a:rPr sz="2800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lati</a:t>
            </a:r>
            <a:r>
              <a:rPr sz="28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00" y="1295400"/>
            <a:ext cx="8388667" cy="475767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156210" indent="-343535">
              <a:lnSpc>
                <a:spcPct val="100000"/>
              </a:lnSpc>
            </a:pPr>
            <a:r>
              <a:rPr sz="2800" spc="-5" dirty="0" smtClean="0">
                <a:solidFill>
                  <a:srgbClr val="6699FF"/>
                </a:solidFill>
                <a:latin typeface="Wingdings"/>
                <a:cs typeface="Wingdings"/>
              </a:rPr>
              <a:t></a:t>
            </a:r>
            <a:r>
              <a:rPr sz="2800" spc="0" dirty="0" smtClean="0">
                <a:latin typeface="Verdana"/>
                <a:cs typeface="Verdana"/>
              </a:rPr>
              <a:t>(Q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M)</a:t>
            </a:r>
            <a:r>
              <a:rPr sz="2800" spc="-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Qu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d</a:t>
            </a:r>
            <a:r>
              <a:rPr sz="2800" spc="-5" dirty="0" smtClean="0">
                <a:latin typeface="Verdana"/>
                <a:cs typeface="Verdana"/>
              </a:rPr>
              <a:t>ra</a:t>
            </a:r>
            <a:r>
              <a:rPr sz="2800" spc="0" dirty="0" smtClean="0">
                <a:latin typeface="Verdana"/>
                <a:cs typeface="Verdana"/>
              </a:rPr>
              <a:t>tu</a:t>
            </a:r>
            <a:r>
              <a:rPr sz="2800" spc="-5" dirty="0" smtClean="0">
                <a:latin typeface="Verdana"/>
                <a:cs typeface="Verdana"/>
              </a:rPr>
              <a:t>r</a:t>
            </a:r>
            <a:r>
              <a:rPr sz="2800" spc="0" dirty="0" smtClean="0">
                <a:latin typeface="Verdana"/>
                <a:cs typeface="Verdana"/>
              </a:rPr>
              <a:t>e</a:t>
            </a:r>
            <a:r>
              <a:rPr sz="2800" spc="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am</a:t>
            </a:r>
            <a:r>
              <a:rPr sz="2800" spc="0" dirty="0" smtClean="0">
                <a:latin typeface="Verdana"/>
                <a:cs typeface="Verdana"/>
              </a:rPr>
              <a:t>p</a:t>
            </a:r>
            <a:r>
              <a:rPr sz="2800" spc="-10" dirty="0" smtClean="0">
                <a:latin typeface="Verdana"/>
                <a:cs typeface="Verdana"/>
              </a:rPr>
              <a:t>li</a:t>
            </a:r>
            <a:r>
              <a:rPr sz="2800" spc="0" dirty="0" smtClean="0">
                <a:latin typeface="Verdana"/>
                <a:cs typeface="Verdana"/>
              </a:rPr>
              <a:t>tude</a:t>
            </a:r>
            <a:r>
              <a:rPr sz="2800" spc="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mo</a:t>
            </a:r>
            <a:r>
              <a:rPr sz="2800" spc="0" dirty="0" smtClean="0">
                <a:latin typeface="Verdana"/>
                <a:cs typeface="Verdana"/>
              </a:rPr>
              <a:t>du</a:t>
            </a:r>
            <a:r>
              <a:rPr sz="2800" spc="-10" dirty="0" smtClean="0">
                <a:latin typeface="Verdana"/>
                <a:cs typeface="Verdana"/>
              </a:rPr>
              <a:t>l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t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-5" dirty="0" smtClean="0">
                <a:latin typeface="Verdana"/>
                <a:cs typeface="Verdana"/>
              </a:rPr>
              <a:t>o</a:t>
            </a:r>
            <a:r>
              <a:rPr sz="2800" spc="0" dirty="0" smtClean="0">
                <a:latin typeface="Verdana"/>
                <a:cs typeface="Verdana"/>
              </a:rPr>
              <a:t>n 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s a</a:t>
            </a:r>
            <a:r>
              <a:rPr sz="2800" spc="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com</a:t>
            </a:r>
            <a:r>
              <a:rPr sz="2800" spc="0" dirty="0" smtClean="0">
                <a:latin typeface="Verdana"/>
                <a:cs typeface="Verdana"/>
              </a:rPr>
              <a:t>b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t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-5" dirty="0" smtClean="0">
                <a:latin typeface="Verdana"/>
                <a:cs typeface="Verdana"/>
              </a:rPr>
              <a:t>o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20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o</a:t>
            </a:r>
            <a:r>
              <a:rPr sz="2800" spc="0" dirty="0" smtClean="0">
                <a:latin typeface="Verdana"/>
                <a:cs typeface="Verdana"/>
              </a:rPr>
              <a:t>f </a:t>
            </a:r>
            <a:r>
              <a:rPr sz="2800" spc="-5" dirty="0" smtClean="0">
                <a:latin typeface="Verdana"/>
                <a:cs typeface="Verdana"/>
              </a:rPr>
              <a:t>AS</a:t>
            </a:r>
            <a:r>
              <a:rPr sz="2800" spc="0" dirty="0" smtClean="0">
                <a:latin typeface="Verdana"/>
                <a:cs typeface="Verdana"/>
              </a:rPr>
              <a:t>K</a:t>
            </a:r>
            <a:r>
              <a:rPr sz="2800" spc="-10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nd</a:t>
            </a:r>
            <a:r>
              <a:rPr sz="2800" spc="10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P</a:t>
            </a:r>
            <a:r>
              <a:rPr sz="2800" spc="-5" dirty="0" smtClean="0">
                <a:latin typeface="Verdana"/>
                <a:cs typeface="Verdana"/>
              </a:rPr>
              <a:t>S</a:t>
            </a:r>
            <a:r>
              <a:rPr sz="2800" spc="0" dirty="0" smtClean="0">
                <a:latin typeface="Verdana"/>
                <a:cs typeface="Verdana"/>
              </a:rPr>
              <a:t>K.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ts val="650"/>
              </a:lnSpc>
              <a:spcBef>
                <a:spcPts val="22"/>
              </a:spcBef>
            </a:pPr>
            <a:endParaRPr sz="650" dirty="0"/>
          </a:p>
          <a:p>
            <a:pPr marL="12700">
              <a:lnSpc>
                <a:spcPct val="100000"/>
              </a:lnSpc>
            </a:pPr>
            <a:r>
              <a:rPr sz="2800" b="1" dirty="0" smtClean="0">
                <a:latin typeface="Verdana"/>
                <a:cs typeface="Verdana"/>
              </a:rPr>
              <a:t>Band</a:t>
            </a:r>
            <a:r>
              <a:rPr sz="2800" b="1" spc="-5" dirty="0" smtClean="0">
                <a:latin typeface="Verdana"/>
                <a:cs typeface="Verdana"/>
              </a:rPr>
              <a:t>w</a:t>
            </a:r>
            <a:r>
              <a:rPr sz="2800" b="1" spc="0" dirty="0" smtClean="0">
                <a:latin typeface="Verdana"/>
                <a:cs typeface="Verdana"/>
              </a:rPr>
              <a:t>idth</a:t>
            </a:r>
            <a:r>
              <a:rPr sz="2800" b="1" spc="10" dirty="0" smtClean="0">
                <a:latin typeface="Verdana"/>
                <a:cs typeface="Verdana"/>
              </a:rPr>
              <a:t> </a:t>
            </a:r>
            <a:r>
              <a:rPr sz="2800" b="1" spc="-5" dirty="0" smtClean="0">
                <a:latin typeface="Verdana"/>
                <a:cs typeface="Verdana"/>
              </a:rPr>
              <a:t>f</a:t>
            </a:r>
            <a:r>
              <a:rPr sz="2800" b="1" spc="0" dirty="0" smtClean="0">
                <a:latin typeface="Verdana"/>
                <a:cs typeface="Verdana"/>
              </a:rPr>
              <a:t>or</a:t>
            </a:r>
            <a:r>
              <a:rPr sz="2800" b="1" spc="5" dirty="0" smtClean="0">
                <a:latin typeface="Verdana"/>
                <a:cs typeface="Verdana"/>
              </a:rPr>
              <a:t> </a:t>
            </a:r>
            <a:r>
              <a:rPr sz="2800" b="1" spc="0" dirty="0" smtClean="0">
                <a:latin typeface="Verdana"/>
                <a:cs typeface="Verdana"/>
              </a:rPr>
              <a:t>QAM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ts val="550"/>
              </a:lnSpc>
              <a:spcBef>
                <a:spcPts val="30"/>
              </a:spcBef>
            </a:pPr>
            <a:endParaRPr sz="550" dirty="0"/>
          </a:p>
          <a:p>
            <a:pPr marL="12700" marR="12700">
              <a:lnSpc>
                <a:spcPct val="100000"/>
              </a:lnSpc>
            </a:pPr>
            <a:r>
              <a:rPr sz="2400" spc="-5" dirty="0" smtClean="0">
                <a:latin typeface="Verdana"/>
                <a:cs typeface="Verdana"/>
              </a:rPr>
              <a:t>Th</a:t>
            </a:r>
            <a:r>
              <a:rPr sz="2400" spc="0" dirty="0" smtClean="0">
                <a:latin typeface="Verdana"/>
                <a:cs typeface="Verdana"/>
              </a:rPr>
              <a:t>e </a:t>
            </a:r>
            <a:r>
              <a:rPr sz="2400" spc="-5" dirty="0" smtClean="0">
                <a:latin typeface="Verdana"/>
                <a:cs typeface="Verdana"/>
              </a:rPr>
              <a:t>mini</a:t>
            </a:r>
            <a:r>
              <a:rPr sz="2400" spc="0" dirty="0" smtClean="0">
                <a:latin typeface="Verdana"/>
                <a:cs typeface="Verdana"/>
              </a:rPr>
              <a:t>mum</a:t>
            </a:r>
            <a:r>
              <a:rPr sz="2400" spc="3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bandwid</a:t>
            </a:r>
            <a:r>
              <a:rPr sz="2400" spc="5" dirty="0" smtClean="0">
                <a:latin typeface="Verdana"/>
                <a:cs typeface="Verdana"/>
              </a:rPr>
              <a:t>t</a:t>
            </a:r>
            <a:r>
              <a:rPr sz="2400" spc="0" dirty="0" smtClean="0">
                <a:latin typeface="Verdana"/>
                <a:cs typeface="Verdana"/>
              </a:rPr>
              <a:t>h</a:t>
            </a:r>
            <a:r>
              <a:rPr sz="2400" spc="3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-5" dirty="0" smtClean="0">
                <a:latin typeface="Verdana"/>
                <a:cs typeface="Verdana"/>
              </a:rPr>
              <a:t>equi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-5" dirty="0" smtClean="0">
                <a:latin typeface="Verdana"/>
                <a:cs typeface="Verdana"/>
              </a:rPr>
              <a:t>e</a:t>
            </a:r>
            <a:r>
              <a:rPr sz="2400" spc="0" dirty="0" smtClean="0">
                <a:latin typeface="Verdana"/>
                <a:cs typeface="Verdana"/>
              </a:rPr>
              <a:t>d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for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Q</a:t>
            </a:r>
            <a:r>
              <a:rPr sz="2400" spc="-5" dirty="0" smtClean="0">
                <a:latin typeface="Verdana"/>
                <a:cs typeface="Verdana"/>
              </a:rPr>
              <a:t>A</a:t>
            </a:r>
            <a:r>
              <a:rPr sz="2400" spc="0" dirty="0" smtClean="0">
                <a:latin typeface="Verdana"/>
                <a:cs typeface="Verdana"/>
              </a:rPr>
              <a:t>M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tr</a:t>
            </a:r>
            <a:r>
              <a:rPr sz="2400" spc="-5" dirty="0" smtClean="0">
                <a:latin typeface="Verdana"/>
                <a:cs typeface="Verdana"/>
              </a:rPr>
              <a:t>ansm</a:t>
            </a:r>
            <a:r>
              <a:rPr sz="2400" spc="0" dirty="0" smtClean="0">
                <a:latin typeface="Verdana"/>
                <a:cs typeface="Verdana"/>
              </a:rPr>
              <a:t>i </a:t>
            </a:r>
            <a:r>
              <a:rPr sz="2400" spc="-5" dirty="0" smtClean="0">
                <a:latin typeface="Verdana"/>
                <a:cs typeface="Verdana"/>
              </a:rPr>
              <a:t>ssi</a:t>
            </a:r>
            <a:r>
              <a:rPr sz="2400" spc="0" dirty="0" smtClean="0">
                <a:latin typeface="Verdana"/>
                <a:cs typeface="Verdana"/>
              </a:rPr>
              <a:t>on</a:t>
            </a:r>
            <a:r>
              <a:rPr sz="2400" spc="2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h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sam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-5" dirty="0" smtClean="0">
                <a:latin typeface="Verdana"/>
                <a:cs typeface="Verdana"/>
              </a:rPr>
              <a:t> a</a:t>
            </a:r>
            <a:r>
              <a:rPr sz="2400" spc="0" dirty="0" smtClean="0">
                <a:latin typeface="Verdana"/>
                <a:cs typeface="Verdana"/>
              </a:rPr>
              <a:t>s t</a:t>
            </a:r>
            <a:r>
              <a:rPr sz="2400" spc="-5" dirty="0" smtClean="0">
                <a:latin typeface="Verdana"/>
                <a:cs typeface="Verdana"/>
              </a:rPr>
              <a:t>ha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-5" dirty="0" smtClean="0">
                <a:latin typeface="Verdana"/>
                <a:cs typeface="Verdana"/>
              </a:rPr>
              <a:t>equi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-5" dirty="0" smtClean="0">
                <a:latin typeface="Verdana"/>
                <a:cs typeface="Verdana"/>
              </a:rPr>
              <a:t>ed</a:t>
            </a:r>
            <a:endParaRPr sz="2400" dirty="0">
              <a:latin typeface="Verdana"/>
              <a:cs typeface="Verdana"/>
            </a:endParaRPr>
          </a:p>
          <a:p>
            <a:pPr>
              <a:lnSpc>
                <a:spcPts val="550"/>
              </a:lnSpc>
              <a:spcBef>
                <a:spcPts val="25"/>
              </a:spcBef>
            </a:pPr>
            <a:endParaRPr sz="550" dirty="0"/>
          </a:p>
          <a:p>
            <a:pPr marL="12700" marR="140970">
              <a:lnSpc>
                <a:spcPct val="100000"/>
              </a:lnSpc>
            </a:pPr>
            <a:r>
              <a:rPr sz="2400" dirty="0" smtClean="0">
                <a:latin typeface="Verdana"/>
                <a:cs typeface="Verdana"/>
              </a:rPr>
              <a:t>for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AS</a:t>
            </a:r>
            <a:r>
              <a:rPr sz="2400" spc="0" dirty="0" smtClean="0">
                <a:latin typeface="Verdana"/>
                <a:cs typeface="Verdana"/>
              </a:rPr>
              <a:t>K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an</a:t>
            </a:r>
            <a:r>
              <a:rPr sz="2400" spc="0" dirty="0" smtClean="0">
                <a:latin typeface="Verdana"/>
                <a:cs typeface="Verdana"/>
              </a:rPr>
              <a:t>d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PS</a:t>
            </a:r>
            <a:r>
              <a:rPr sz="2400" spc="0" dirty="0" smtClean="0">
                <a:latin typeface="Verdana"/>
                <a:cs typeface="Verdana"/>
              </a:rPr>
              <a:t>K tr</a:t>
            </a:r>
            <a:r>
              <a:rPr sz="2400" spc="-5" dirty="0" smtClean="0">
                <a:latin typeface="Verdana"/>
                <a:cs typeface="Verdana"/>
              </a:rPr>
              <a:t>ansmis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5" dirty="0" smtClean="0">
                <a:latin typeface="Verdana"/>
                <a:cs typeface="Verdana"/>
              </a:rPr>
              <a:t>o</a:t>
            </a:r>
            <a:r>
              <a:rPr sz="2400" spc="0" dirty="0" smtClean="0">
                <a:latin typeface="Verdana"/>
                <a:cs typeface="Verdana"/>
              </a:rPr>
              <a:t>n.</a:t>
            </a:r>
            <a:r>
              <a:rPr sz="2400" spc="3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Q</a:t>
            </a:r>
            <a:r>
              <a:rPr sz="2400" spc="-5" dirty="0" smtClean="0">
                <a:latin typeface="Verdana"/>
                <a:cs typeface="Verdana"/>
              </a:rPr>
              <a:t>A</a:t>
            </a:r>
            <a:r>
              <a:rPr sz="2400" spc="0" dirty="0" smtClean="0">
                <a:latin typeface="Verdana"/>
                <a:cs typeface="Verdana"/>
              </a:rPr>
              <a:t>M </a:t>
            </a:r>
            <a:r>
              <a:rPr sz="2400" spc="-5" dirty="0" smtClean="0">
                <a:latin typeface="Verdana"/>
                <a:cs typeface="Verdana"/>
              </a:rPr>
              <a:t>ha</a:t>
            </a:r>
            <a:r>
              <a:rPr sz="2400" spc="0" dirty="0" smtClean="0">
                <a:latin typeface="Verdana"/>
                <a:cs typeface="Verdana"/>
              </a:rPr>
              <a:t>s t</a:t>
            </a:r>
            <a:r>
              <a:rPr sz="2400" spc="-5" dirty="0" smtClean="0">
                <a:latin typeface="Verdana"/>
                <a:cs typeface="Verdana"/>
              </a:rPr>
              <a:t>h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same ad</a:t>
            </a:r>
            <a:r>
              <a:rPr sz="2400" spc="0" dirty="0" smtClean="0">
                <a:latin typeface="Verdana"/>
                <a:cs typeface="Verdana"/>
              </a:rPr>
              <a:t>v</a:t>
            </a:r>
            <a:r>
              <a:rPr sz="2400" spc="-5" dirty="0" smtClean="0">
                <a:latin typeface="Verdana"/>
                <a:cs typeface="Verdana"/>
              </a:rPr>
              <a:t>an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age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a</a:t>
            </a:r>
            <a:r>
              <a:rPr sz="2400" spc="0" dirty="0" smtClean="0">
                <a:latin typeface="Verdana"/>
                <a:cs typeface="Verdana"/>
              </a:rPr>
              <a:t>s </a:t>
            </a:r>
            <a:r>
              <a:rPr sz="2400" spc="-5" dirty="0" smtClean="0">
                <a:latin typeface="Verdana"/>
                <a:cs typeface="Verdana"/>
              </a:rPr>
              <a:t>PS</a:t>
            </a:r>
            <a:r>
              <a:rPr sz="2400" spc="0" dirty="0" smtClean="0">
                <a:latin typeface="Verdana"/>
                <a:cs typeface="Verdana"/>
              </a:rPr>
              <a:t>K ov</a:t>
            </a:r>
            <a:r>
              <a:rPr sz="2400" spc="-5" dirty="0" smtClean="0">
                <a:latin typeface="Verdana"/>
                <a:cs typeface="Verdana"/>
              </a:rPr>
              <a:t>e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ASK.</a:t>
            </a:r>
            <a:endParaRPr sz="2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739</Words>
  <Application>Microsoft Office PowerPoint</Application>
  <PresentationFormat>On-screen Show (4:3)</PresentationFormat>
  <Paragraphs>128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DIGITAL-TO-ANALOG CONVERSION</vt:lpstr>
      <vt:lpstr>DIGITAL-TO-ANALOG CONVERSION</vt:lpstr>
      <vt:lpstr>PowerPoint Presentation</vt:lpstr>
      <vt:lpstr>DIGITAL-TO-ANALOG CONVERSION</vt:lpstr>
      <vt:lpstr>DIGITAL-TO-ANALOG CONVERSION</vt:lpstr>
      <vt:lpstr>DIGITAL-TO-ANALOG CONVERSION</vt:lpstr>
      <vt:lpstr>Quadrature Amplitude Modulation</vt:lpstr>
      <vt:lpstr>ANALOG-TO-ANALOG CONVERSION</vt:lpstr>
      <vt:lpstr>PowerPoint Presentation</vt:lpstr>
      <vt:lpstr>Amplitude Modulation (AM)</vt:lpstr>
      <vt:lpstr>PowerPoint Presentation</vt:lpstr>
      <vt:lpstr>Frequency Modulation (FM)</vt:lpstr>
      <vt:lpstr>PowerPoint Presentation</vt:lpstr>
      <vt:lpstr>Phase modulation (PM)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Frequency-Division Multiplexing</vt:lpstr>
      <vt:lpstr>Frequency-Division Multiplexing</vt:lpstr>
      <vt:lpstr>Frequency-Division Multiplexing</vt:lpstr>
      <vt:lpstr>Frequency-Division DeMultiplexing</vt:lpstr>
      <vt:lpstr>Frequency-Division DeMultiplexing</vt:lpstr>
      <vt:lpstr>Wave Division Multiplexing(WDM)</vt:lpstr>
      <vt:lpstr>Time Division Multiplexing</vt:lpstr>
      <vt:lpstr>Time Division Multiplexing</vt:lpstr>
      <vt:lpstr>synchronous TDM</vt:lpstr>
      <vt:lpstr>Asynchronous TDM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4. Signals</dc:title>
  <dc:creator>이승형</dc:creator>
  <cp:lastModifiedBy>Windows User</cp:lastModifiedBy>
  <cp:revision>5</cp:revision>
  <dcterms:created xsi:type="dcterms:W3CDTF">2016-04-18T21:12:06Z</dcterms:created>
  <dcterms:modified xsi:type="dcterms:W3CDTF">2017-11-26T18:09:14Z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2015-10-23T00:00:00Z</vt:filetime>
  </property>
  <property fmtid="{D5CDD505-2E9C-101B-9397-08002B2CF9AE}" pid="3" name="LastSaved">
    <vt:filetime>2016-04-18T00:00:00Z</vt:filetime>
  </property>
</Properties>
</file>